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560840" cy="2592288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Японська школа флористики – Ікебана </a:t>
            </a:r>
            <a:endParaRPr lang="ru-RU" sz="5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54084"/>
            <a:ext cx="3024336" cy="3616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1134"/>
            <a:ext cx="4656435" cy="3368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457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Bookman Old Style" panose="02050604050505020204" pitchFamily="18" charset="0"/>
              </a:rPr>
              <a:t>В </a:t>
            </a:r>
            <a:r>
              <a:rPr lang="ru-RU" sz="2000" dirty="0" err="1">
                <a:latin typeface="Bookman Old Style" panose="02050604050505020204" pitchFamily="18" charset="0"/>
              </a:rPr>
              <a:t>даний</a:t>
            </a:r>
            <a:r>
              <a:rPr lang="ru-RU" sz="2000" dirty="0">
                <a:latin typeface="Bookman Old Style" panose="02050604050505020204" pitchFamily="18" charset="0"/>
              </a:rPr>
              <a:t> час </a:t>
            </a:r>
            <a:r>
              <a:rPr lang="ru-RU" sz="2000" dirty="0" err="1">
                <a:latin typeface="Bookman Old Style" panose="02050604050505020204" pitchFamily="18" charset="0"/>
              </a:rPr>
              <a:t>лідерами</a:t>
            </a:r>
            <a:r>
              <a:rPr lang="ru-RU" sz="2000" dirty="0">
                <a:latin typeface="Bookman Old Style" panose="02050604050505020204" pitchFamily="18" charset="0"/>
              </a:rPr>
              <a:t> є три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- </a:t>
            </a:r>
            <a:r>
              <a:rPr lang="en-US" sz="2000" dirty="0" err="1">
                <a:latin typeface="Bookman Old Style" panose="02050604050505020204" pitchFamily="18" charset="0"/>
              </a:rPr>
              <a:t>Ikenobo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Ohara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і </a:t>
            </a:r>
            <a:r>
              <a:rPr lang="en-US" sz="2000" dirty="0" err="1">
                <a:latin typeface="Bookman Old Style" panose="02050604050505020204" pitchFamily="18" charset="0"/>
              </a:rPr>
              <a:t>Sogetsu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ru-RU" sz="2000" dirty="0">
                <a:latin typeface="Bookman Old Style" panose="02050604050505020204" pitchFamily="18" charset="0"/>
              </a:rPr>
              <a:t>але по </a:t>
            </a:r>
            <a:r>
              <a:rPr lang="ru-RU" sz="2000" dirty="0" err="1">
                <a:latin typeface="Bookman Old Style" panose="02050604050505020204" pitchFamily="18" charset="0"/>
              </a:rPr>
              <a:t>всій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Японії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Міністерством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освіти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зареєстровано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більше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двох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тисяч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різних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шкіл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9831"/>
            <a:ext cx="2759968" cy="275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75" y="4077072"/>
            <a:ext cx="3310697" cy="2306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46574"/>
            <a:ext cx="3334838" cy="222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496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Мистецтво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складання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і в </a:t>
            </a:r>
            <a:r>
              <a:rPr lang="ru-RU" sz="2000" dirty="0" err="1">
                <a:latin typeface="Bookman Old Style" panose="02050604050505020204" pitchFamily="18" charset="0"/>
              </a:rPr>
              <a:t>даний</a:t>
            </a:r>
            <a:r>
              <a:rPr lang="ru-RU" sz="2000" dirty="0">
                <a:latin typeface="Bookman Old Style" panose="02050604050505020204" pitchFamily="18" charset="0"/>
              </a:rPr>
              <a:t> час </a:t>
            </a:r>
            <a:r>
              <a:rPr lang="ru-RU" sz="2000" dirty="0" err="1">
                <a:latin typeface="Bookman Old Style" panose="02050604050505020204" pitchFamily="18" charset="0"/>
              </a:rPr>
              <a:t>бурхливо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розвивається</a:t>
            </a:r>
            <a:r>
              <a:rPr lang="ru-RU" sz="2000" dirty="0">
                <a:latin typeface="Bookman Old Style" panose="02050604050505020204" pitchFamily="18" charset="0"/>
              </a:rPr>
              <a:t> - </a:t>
            </a:r>
            <a:r>
              <a:rPr lang="ru-RU" sz="2000" dirty="0" err="1">
                <a:latin typeface="Bookman Old Style" panose="02050604050505020204" pitchFamily="18" charset="0"/>
              </a:rPr>
              <a:t>відкриваються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навчальні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центри</a:t>
            </a:r>
            <a:r>
              <a:rPr lang="ru-RU" sz="2000" dirty="0">
                <a:latin typeface="Bookman Old Style" panose="02050604050505020204" pitchFamily="18" charset="0"/>
              </a:rPr>
              <a:t> по </a:t>
            </a:r>
            <a:r>
              <a:rPr lang="ru-RU" sz="2000" dirty="0" err="1">
                <a:latin typeface="Bookman Old Style" panose="02050604050505020204" pitchFamily="18" charset="0"/>
              </a:rPr>
              <a:t>всьому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світу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створюються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нові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стилі</a:t>
            </a:r>
            <a:r>
              <a:rPr lang="ru-RU" sz="2000" dirty="0">
                <a:latin typeface="Bookman Old Style" panose="02050604050505020204" pitchFamily="18" charset="0"/>
              </a:rPr>
              <a:t> і напрямки</a:t>
            </a:r>
            <a:r>
              <a:rPr lang="ru-RU" sz="2000" dirty="0" smtClean="0">
                <a:latin typeface="Bookman Old Style" panose="02050604050505020204" pitchFamily="18" charset="0"/>
              </a:rPr>
              <a:t>:</a:t>
            </a: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man Old Style" panose="02050604050505020204" pitchFamily="18" charset="0"/>
              </a:rPr>
              <a:t>Ріккі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ru-RU" sz="2000" dirty="0" err="1">
                <a:latin typeface="Bookman Old Style" panose="02050604050505020204" pitchFamily="18" charset="0"/>
              </a:rPr>
              <a:t>химерний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помпезний</a:t>
            </a:r>
            <a:r>
              <a:rPr lang="ru-RU" sz="2000" dirty="0">
                <a:latin typeface="Bookman Old Style" panose="02050604050505020204" pitchFamily="18" charset="0"/>
              </a:rPr>
              <a:t> стиль </a:t>
            </a:r>
            <a:r>
              <a:rPr lang="ru-RU" sz="2000" dirty="0" err="1">
                <a:latin typeface="Bookman Old Style" panose="02050604050505020204" pitchFamily="18" charset="0"/>
              </a:rPr>
              <a:t>середньовіччя</a:t>
            </a:r>
            <a:r>
              <a:rPr lang="ru-RU" sz="2000" dirty="0">
                <a:latin typeface="Bookman Old Style" panose="02050604050505020204" pitchFamily="18" charset="0"/>
              </a:rPr>
              <a:t>),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man Old Style" panose="02050604050505020204" pitchFamily="18" charset="0"/>
              </a:rPr>
              <a:t>Чабани</a:t>
            </a:r>
            <a:r>
              <a:rPr lang="ru-RU" sz="2000" dirty="0">
                <a:latin typeface="Bookman Old Style" panose="02050604050505020204" pitchFamily="18" charset="0"/>
              </a:rPr>
              <a:t> (скромна і </a:t>
            </a:r>
            <a:r>
              <a:rPr lang="ru-RU" sz="2000" dirty="0" err="1">
                <a:latin typeface="Bookman Old Style" panose="02050604050505020204" pitchFamily="18" charset="0"/>
              </a:rPr>
              <a:t>невибаглива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квіткова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аранжування</a:t>
            </a:r>
            <a:r>
              <a:rPr lang="ru-RU" sz="2000" dirty="0">
                <a:latin typeface="Bookman Old Style" panose="02050604050505020204" pitchFamily="18" charset="0"/>
              </a:rPr>
              <a:t>),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man Old Style" panose="02050604050505020204" pitchFamily="18" charset="0"/>
              </a:rPr>
              <a:t>Нагеіре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ru-RU" sz="2000" dirty="0" err="1">
                <a:latin typeface="Bookman Old Style" panose="02050604050505020204" pitchFamily="18" charset="0"/>
              </a:rPr>
              <a:t>дослівно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означає</a:t>
            </a:r>
            <a:r>
              <a:rPr lang="ru-RU" sz="2000" dirty="0">
                <a:latin typeface="Bookman Old Style" panose="02050604050505020204" pitchFamily="18" charset="0"/>
              </a:rPr>
              <a:t> «</a:t>
            </a:r>
            <a:r>
              <a:rPr lang="ru-RU" sz="2000" dirty="0" err="1">
                <a:latin typeface="Bookman Old Style" panose="02050604050505020204" pitchFamily="18" charset="0"/>
              </a:rPr>
              <a:t>квіти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кинуті</a:t>
            </a:r>
            <a:r>
              <a:rPr lang="ru-RU" sz="2000" dirty="0">
                <a:latin typeface="Bookman Old Style" panose="02050604050505020204" pitchFamily="18" charset="0"/>
              </a:rPr>
              <a:t> у вазу» - в </a:t>
            </a:r>
            <a:r>
              <a:rPr lang="ru-RU" sz="2000" dirty="0" err="1">
                <a:latin typeface="Bookman Old Style" panose="02050604050505020204" pitchFamily="18" charset="0"/>
              </a:rPr>
              <a:t>основі</a:t>
            </a:r>
            <a:r>
              <a:rPr lang="ru-RU" sz="2000" dirty="0">
                <a:latin typeface="Bookman Old Style" panose="02050604050505020204" pitchFamily="18" charset="0"/>
              </a:rPr>
              <a:t> стилю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простота і </a:t>
            </a:r>
            <a:r>
              <a:rPr lang="ru-RU" sz="2000" dirty="0" err="1">
                <a:latin typeface="Bookman Old Style" panose="02050604050505020204" pitchFamily="18" charset="0"/>
              </a:rPr>
              <a:t>навіть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недбалість</a:t>
            </a:r>
            <a:r>
              <a:rPr lang="ru-RU" sz="2000" dirty="0">
                <a:latin typeface="Bookman Old Style" panose="02050604050505020204" pitchFamily="18" charset="0"/>
              </a:rPr>
              <a:t>),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Сейко (</a:t>
            </a:r>
            <a:r>
              <a:rPr lang="ru-RU" sz="2000" dirty="0" err="1">
                <a:latin typeface="Bookman Old Style" panose="02050604050505020204" pitchFamily="18" charset="0"/>
              </a:rPr>
              <a:t>Напрямок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засноване</a:t>
            </a:r>
            <a:r>
              <a:rPr lang="ru-RU" sz="2000" dirty="0"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latin typeface="Bookman Old Style" panose="02050604050505020204" pitchFamily="18" charset="0"/>
              </a:rPr>
              <a:t>грі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світла</a:t>
            </a:r>
            <a:r>
              <a:rPr lang="ru-RU" sz="2000" dirty="0">
                <a:latin typeface="Bookman Old Style" panose="02050604050505020204" pitchFamily="18" charset="0"/>
              </a:rPr>
              <a:t> й </a:t>
            </a:r>
            <a:r>
              <a:rPr lang="ru-RU" sz="2000" dirty="0" err="1">
                <a:latin typeface="Bookman Old Style" panose="02050604050505020204" pitchFamily="18" charset="0"/>
              </a:rPr>
              <a:t>тіні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тим</a:t>
            </a:r>
            <a:r>
              <a:rPr lang="ru-RU" sz="2000" dirty="0">
                <a:latin typeface="Bookman Old Style" panose="02050604050505020204" pitchFamily="18" charset="0"/>
              </a:rPr>
              <a:t> самим, </a:t>
            </a:r>
            <a:r>
              <a:rPr lang="ru-RU" sz="2000" dirty="0" err="1">
                <a:latin typeface="Bookman Old Style" panose="02050604050505020204" pitchFamily="18" charset="0"/>
              </a:rPr>
              <a:t>уособлюючи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сили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природи</a:t>
            </a:r>
            <a:r>
              <a:rPr lang="ru-RU" sz="2000" dirty="0">
                <a:latin typeface="Bookman Old Style" panose="02050604050505020204" pitchFamily="18" charset="0"/>
              </a:rPr>
              <a:t>),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man Old Style" panose="02050604050505020204" pitchFamily="18" charset="0"/>
              </a:rPr>
              <a:t>Морибана</a:t>
            </a:r>
            <a:r>
              <a:rPr lang="ru-RU" sz="2000" dirty="0">
                <a:latin typeface="Bookman Old Style" panose="02050604050505020204" pitchFamily="18" charset="0"/>
              </a:rPr>
              <a:t> (акцент </a:t>
            </a:r>
            <a:r>
              <a:rPr lang="ru-RU" sz="2000" dirty="0" err="1">
                <a:latin typeface="Bookman Old Style" panose="02050604050505020204" pitchFamily="18" charset="0"/>
              </a:rPr>
              <a:t>зроблений</a:t>
            </a:r>
            <a:r>
              <a:rPr lang="ru-RU" sz="2000" dirty="0"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latin typeface="Bookman Old Style" panose="02050604050505020204" pitchFamily="18" charset="0"/>
              </a:rPr>
              <a:t>коріння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рослин</a:t>
            </a:r>
            <a:r>
              <a:rPr lang="ru-RU" sz="2000" dirty="0">
                <a:latin typeface="Bookman Old Style" panose="02050604050505020204" pitchFamily="18" charset="0"/>
              </a:rPr>
              <a:t>),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man Old Style" panose="02050604050505020204" pitchFamily="18" charset="0"/>
              </a:rPr>
              <a:t>Тябана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ru-RU" sz="2000" dirty="0" err="1">
                <a:latin typeface="Bookman Old Style" panose="02050604050505020204" pitchFamily="18" charset="0"/>
              </a:rPr>
              <a:t>квітковий</a:t>
            </a:r>
            <a:r>
              <a:rPr lang="ru-RU" sz="2000" dirty="0">
                <a:latin typeface="Bookman Old Style" panose="02050604050505020204" pitchFamily="18" charset="0"/>
              </a:rPr>
              <a:t> стиль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для </a:t>
            </a:r>
            <a:r>
              <a:rPr lang="ru-RU" sz="2000" dirty="0" err="1">
                <a:latin typeface="Bookman Old Style" panose="02050604050505020204" pitchFamily="18" charset="0"/>
              </a:rPr>
              <a:t>чайних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церемоній</a:t>
            </a:r>
            <a:r>
              <a:rPr lang="ru-RU" sz="2000" dirty="0">
                <a:latin typeface="Bookman Old Style" panose="02050604050505020204" pitchFamily="18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СОГЕЦУ (</a:t>
            </a:r>
            <a:r>
              <a:rPr lang="ru-RU" sz="2000" dirty="0" err="1">
                <a:latin typeface="Bookman Old Style" panose="02050604050505020204" pitchFamily="18" charset="0"/>
              </a:rPr>
              <a:t>принципово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новий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напрямок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latin typeface="Bookman Old Style" panose="02050604050505020204" pitchFamily="18" charset="0"/>
              </a:rPr>
              <a:t>елементами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європейської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аранжування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використанням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металу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кераміки</a:t>
            </a:r>
            <a:r>
              <a:rPr lang="ru-RU" sz="2000" dirty="0" smtClean="0">
                <a:latin typeface="Bookman Old Style" panose="02050604050505020204" pitchFamily="18" charset="0"/>
              </a:rPr>
              <a:t>).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/>
          <a:lstStyle/>
          <a:p>
            <a:pPr algn="ctr"/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uk-UA" sz="6000" b="1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Ріккі</a:t>
            </a:r>
            <a:r>
              <a:rPr lang="uk-UA" sz="6000" b="1" dirty="0" smtClean="0">
                <a:solidFill>
                  <a:schemeClr val="bg1"/>
                </a:solidFill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r>
              <a:rPr lang="uk-UA" sz="6000" b="1" dirty="0" smtClean="0">
                <a:solidFill>
                  <a:schemeClr val="bg1"/>
                </a:solidFill>
              </a:rPr>
              <a:t>    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3" y="2028824"/>
            <a:ext cx="7106130" cy="435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498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 Чабани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8211"/>
            <a:ext cx="2748508" cy="4092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46254"/>
            <a:ext cx="321945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774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064896" cy="924475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 </a:t>
            </a:r>
            <a:r>
              <a:rPr lang="uk-UA" sz="6000" b="1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Нагеїре</a:t>
            </a:r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633939" cy="4609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384930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923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 </a:t>
            </a:r>
            <a:r>
              <a:rPr lang="uk-UA" sz="6000" b="1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Сейко</a:t>
            </a:r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8" y="1668579"/>
            <a:ext cx="7069124" cy="4712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264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920880" cy="924475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 </a:t>
            </a:r>
            <a:r>
              <a:rPr lang="uk-UA" sz="6000" b="1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Морибана</a:t>
            </a:r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63" y="1988840"/>
            <a:ext cx="5358857" cy="3578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26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 </a:t>
            </a:r>
            <a:r>
              <a:rPr lang="uk-UA" sz="6000" b="1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Тябана</a:t>
            </a:r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1" y="1844824"/>
            <a:ext cx="6242304" cy="4681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81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 </a:t>
            </a:r>
            <a:r>
              <a:rPr lang="uk-UA" sz="6000" b="1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Согецу</a:t>
            </a:r>
            <a:r>
              <a:rPr lang="uk-UA" sz="6000" b="1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uk-UA" sz="6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72782"/>
            <a:ext cx="3291830" cy="4389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8" y="1628935"/>
            <a:ext cx="36576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704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Слово </a:t>
            </a:r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dirty="0" err="1" smtClean="0">
                <a:latin typeface="Bookman Old Style" panose="02050604050505020204" pitchFamily="18" charset="0"/>
              </a:rPr>
              <a:t>ікебана</a:t>
            </a:r>
            <a:r>
              <a:rPr lang="ru-RU" sz="2000" dirty="0" smtClean="0">
                <a:latin typeface="Bookman Old Style" panose="02050604050505020204" pitchFamily="18" charset="0"/>
              </a:rPr>
              <a:t>» </a:t>
            </a:r>
            <a:r>
              <a:rPr lang="ru-RU" sz="2000" dirty="0">
                <a:latin typeface="Bookman Old Style" panose="02050604050505020204" pitchFamily="18" charset="0"/>
              </a:rPr>
              <a:t>в </a:t>
            </a:r>
            <a:r>
              <a:rPr lang="ru-RU" sz="2000" dirty="0" err="1">
                <a:latin typeface="Bookman Old Style" panose="02050604050505020204" pitchFamily="18" charset="0"/>
              </a:rPr>
              <a:t>перекладі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latin typeface="Bookman Old Style" panose="02050604050505020204" pitchFamily="18" charset="0"/>
              </a:rPr>
              <a:t>японської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означає</a:t>
            </a:r>
            <a:r>
              <a:rPr lang="ru-RU" sz="2000" dirty="0">
                <a:latin typeface="Bookman Old Style" panose="02050604050505020204" pitchFamily="18" charset="0"/>
              </a:rPr>
              <a:t> «</a:t>
            </a:r>
            <a:r>
              <a:rPr lang="ru-RU" sz="2000" dirty="0" err="1">
                <a:latin typeface="Bookman Old Style" panose="02050604050505020204" pitchFamily="18" charset="0"/>
              </a:rPr>
              <a:t>нове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життя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квітів</a:t>
            </a:r>
            <a:r>
              <a:rPr lang="ru-RU" sz="2000" dirty="0">
                <a:latin typeface="Bookman Old Style" panose="02050604050505020204" pitchFamily="18" charset="0"/>
              </a:rPr>
              <a:t>». «</a:t>
            </a:r>
            <a:r>
              <a:rPr lang="ru-RU" sz="2000" dirty="0" err="1">
                <a:latin typeface="Bookman Old Style" panose="02050604050505020204" pitchFamily="18" charset="0"/>
              </a:rPr>
              <a:t>Іке</a:t>
            </a:r>
            <a:r>
              <a:rPr lang="ru-RU" sz="2000" dirty="0">
                <a:latin typeface="Bookman Old Style" panose="02050604050505020204" pitchFamily="18" charset="0"/>
              </a:rPr>
              <a:t>» </a:t>
            </a:r>
            <a:r>
              <a:rPr lang="ru-RU" sz="2000" dirty="0" err="1" smtClean="0">
                <a:latin typeface="Bookman Old Style" panose="02050604050505020204" pitchFamily="18" charset="0"/>
              </a:rPr>
              <a:t>означає</a:t>
            </a:r>
            <a:r>
              <a:rPr lang="ru-RU" sz="2000" dirty="0" smtClean="0">
                <a:latin typeface="Bookman Old Style" panose="02050604050505020204" pitchFamily="18" charset="0"/>
              </a:rPr>
              <a:t> - </a:t>
            </a:r>
            <a:r>
              <a:rPr lang="ru-RU" sz="2000" dirty="0">
                <a:latin typeface="Bookman Old Style" panose="02050604050505020204" pitchFamily="18" charset="0"/>
              </a:rPr>
              <a:t>шлях,  «</a:t>
            </a:r>
            <a:r>
              <a:rPr lang="ru-RU" sz="2000" dirty="0" err="1">
                <a:latin typeface="Bookman Old Style" panose="02050604050505020204" pitchFamily="18" charset="0"/>
              </a:rPr>
              <a:t>ана</a:t>
            </a:r>
            <a:r>
              <a:rPr lang="ru-RU" sz="2000" dirty="0">
                <a:latin typeface="Bookman Old Style" panose="02050604050505020204" pitchFamily="18" charset="0"/>
              </a:rPr>
              <a:t>» - </a:t>
            </a:r>
            <a:r>
              <a:rPr lang="ru-RU" sz="2000" dirty="0" err="1">
                <a:latin typeface="Bookman Old Style" panose="02050604050505020204" pitchFamily="18" charset="0"/>
              </a:rPr>
              <a:t>квіти</a:t>
            </a:r>
            <a:r>
              <a:rPr lang="ru-RU" sz="2000" dirty="0">
                <a:latin typeface="Bookman Old Style" panose="02050604050505020204" pitchFamily="18" charset="0"/>
              </a:rPr>
              <a:t>, таким чином, разом </a:t>
            </a:r>
            <a:r>
              <a:rPr lang="ru-RU" sz="2000" dirty="0" err="1">
                <a:latin typeface="Bookman Old Style" panose="02050604050505020204" pitchFamily="18" charset="0"/>
              </a:rPr>
              <a:t>виходить</a:t>
            </a:r>
            <a:r>
              <a:rPr lang="ru-RU" sz="2000" dirty="0">
                <a:latin typeface="Bookman Old Style" panose="02050604050505020204" pitchFamily="18" charset="0"/>
              </a:rPr>
              <a:t> - </a:t>
            </a:r>
            <a:r>
              <a:rPr lang="ru-RU" sz="2000" dirty="0" err="1">
                <a:latin typeface="Bookman Old Style" panose="02050604050505020204" pitchFamily="18" charset="0"/>
              </a:rPr>
              <a:t>новий</a:t>
            </a:r>
            <a:r>
              <a:rPr lang="ru-RU" sz="2000" dirty="0">
                <a:latin typeface="Bookman Old Style" panose="02050604050505020204" pitchFamily="18" charset="0"/>
              </a:rPr>
              <a:t> шлях, </a:t>
            </a:r>
            <a:r>
              <a:rPr lang="ru-RU" sz="2000" dirty="0" err="1">
                <a:latin typeface="Bookman Old Style" panose="02050604050505020204" pitchFamily="18" charset="0"/>
              </a:rPr>
              <a:t>нове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життя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квітів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Зрізуючи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квіти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гіллячки</a:t>
            </a:r>
            <a:r>
              <a:rPr lang="ru-RU" sz="2000" dirty="0">
                <a:latin typeface="Bookman Old Style" panose="02050604050505020204" pitchFamily="18" charset="0"/>
              </a:rPr>
              <a:t>, ми </a:t>
            </a:r>
            <a:r>
              <a:rPr lang="ru-RU" sz="2000" dirty="0" err="1">
                <a:latin typeface="Bookman Old Style" panose="02050604050505020204" pitchFamily="18" charset="0"/>
              </a:rPr>
              <a:t>даємо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їм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нове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життя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прагнучи</a:t>
            </a:r>
            <a:r>
              <a:rPr lang="ru-RU" sz="2000" dirty="0">
                <a:latin typeface="Bookman Old Style" panose="02050604050505020204" pitchFamily="18" charset="0"/>
              </a:rPr>
              <a:t> при </a:t>
            </a:r>
            <a:r>
              <a:rPr lang="ru-RU" sz="2000" dirty="0" err="1">
                <a:latin typeface="Bookman Old Style" panose="02050604050505020204" pitchFamily="18" charset="0"/>
              </a:rPr>
              <a:t>цьому</a:t>
            </a:r>
            <a:r>
              <a:rPr lang="ru-RU" sz="2000" dirty="0">
                <a:latin typeface="Bookman Old Style" panose="02050604050505020204" pitchFamily="18" charset="0"/>
              </a:rPr>
              <a:t> не </a:t>
            </a:r>
            <a:r>
              <a:rPr lang="ru-RU" sz="2000" dirty="0" err="1">
                <a:latin typeface="Bookman Old Style" panose="02050604050505020204" pitchFamily="18" charset="0"/>
              </a:rPr>
              <a:t>повторювати</a:t>
            </a:r>
            <a:r>
              <a:rPr lang="ru-RU" sz="2000" dirty="0">
                <a:latin typeface="Bookman Old Style" panose="02050604050505020204" pitchFamily="18" charset="0"/>
              </a:rPr>
              <a:t> природу.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4" y="2644370"/>
            <a:ext cx="8208912" cy="3314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97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374441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Bookman Old Style" panose="02050604050505020204" pitchFamily="18" charset="0"/>
              </a:rPr>
              <a:t>Ікебана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зародилася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Китаї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en-US" sz="2000" dirty="0">
                <a:latin typeface="Bookman Old Style" panose="02050604050505020204" pitchFamily="18" charset="0"/>
              </a:rPr>
              <a:t>VII </a:t>
            </a:r>
            <a:r>
              <a:rPr lang="ru-RU" sz="2000" dirty="0" err="1">
                <a:latin typeface="Bookman Old Style" panose="02050604050505020204" pitchFamily="18" charset="0"/>
              </a:rPr>
              <a:t>столітті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Її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винайшов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священик</a:t>
            </a:r>
            <a:r>
              <a:rPr lang="ru-RU" sz="2000" dirty="0">
                <a:latin typeface="Bookman Old Style" panose="02050604050505020204" pitchFamily="18" charset="0"/>
              </a:rPr>
              <a:t>-буддист. </a:t>
            </a:r>
            <a:r>
              <a:rPr lang="ru-RU" sz="2000" dirty="0" err="1">
                <a:latin typeface="Bookman Old Style" panose="02050604050505020204" pitchFamily="18" charset="0"/>
              </a:rPr>
              <a:t>Спочатку</a:t>
            </a:r>
            <a:r>
              <a:rPr lang="ru-RU" sz="2000" dirty="0">
                <a:latin typeface="Bookman Old Style" panose="02050604050505020204" pitchFamily="18" charset="0"/>
              </a:rPr>
              <a:t> вона </a:t>
            </a:r>
            <a:r>
              <a:rPr lang="ru-RU" sz="2000" dirty="0" err="1">
                <a:latin typeface="Bookman Old Style" panose="02050604050505020204" pitchFamily="18" charset="0"/>
              </a:rPr>
              <a:t>використовувалася</a:t>
            </a:r>
            <a:r>
              <a:rPr lang="ru-RU" sz="2000" dirty="0">
                <a:latin typeface="Bookman Old Style" panose="02050604050505020204" pitchFamily="18" charset="0"/>
              </a:rPr>
              <a:t> як </a:t>
            </a:r>
            <a:r>
              <a:rPr lang="ru-RU" sz="2000" dirty="0" err="1">
                <a:latin typeface="Bookman Old Style" panose="02050604050505020204" pitchFamily="18" charset="0"/>
              </a:rPr>
              <a:t>підношення</a:t>
            </a:r>
            <a:r>
              <a:rPr lang="ru-RU" sz="2000" dirty="0">
                <a:latin typeface="Bookman Old Style" panose="02050604050505020204" pitchFamily="18" charset="0"/>
              </a:rPr>
              <a:t> богам, Буддам і </a:t>
            </a:r>
            <a:r>
              <a:rPr lang="ru-RU" sz="2000" dirty="0" err="1">
                <a:latin typeface="Bookman Old Style" panose="02050604050505020204" pitchFamily="18" charset="0"/>
              </a:rPr>
              <a:t>створювалася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тільки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ченцями</a:t>
            </a:r>
            <a:r>
              <a:rPr lang="ru-RU" sz="2000" dirty="0">
                <a:latin typeface="Bookman Old Style" panose="02050604050505020204" pitchFamily="18" charset="0"/>
              </a:rPr>
              <a:t>. У наш час </a:t>
            </a:r>
            <a:r>
              <a:rPr lang="ru-RU" sz="2000" dirty="0" err="1">
                <a:latin typeface="Bookman Old Style" panose="02050604050505020204" pitchFamily="18" charset="0"/>
              </a:rPr>
              <a:t>цим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займаються</a:t>
            </a:r>
            <a:r>
              <a:rPr lang="ru-RU" sz="2000" dirty="0">
                <a:latin typeface="Bookman Old Style" panose="02050604050505020204" pitchFamily="18" charset="0"/>
              </a:rPr>
              <a:t> в основному </a:t>
            </a:r>
            <a:r>
              <a:rPr lang="ru-RU" sz="2000" dirty="0" err="1">
                <a:latin typeface="Bookman Old Style" panose="02050604050505020204" pitchFamily="18" charset="0"/>
              </a:rPr>
              <a:t>жінки</a:t>
            </a:r>
            <a:r>
              <a:rPr lang="ru-RU" sz="2000" dirty="0">
                <a:latin typeface="Bookman Old Style" panose="02050604050505020204" pitchFamily="18" charset="0"/>
              </a:rPr>
              <a:t>, але в </a:t>
            </a:r>
            <a:r>
              <a:rPr lang="ru-RU" sz="2000" dirty="0" err="1">
                <a:latin typeface="Bookman Old Style" panose="02050604050505020204" pitchFamily="18" charset="0"/>
              </a:rPr>
              <a:t>давнину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займалися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виключно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чоловіки-ченці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Згодом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перейняли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японці</a:t>
            </a:r>
            <a:r>
              <a:rPr lang="ru-RU" sz="2000" dirty="0">
                <a:latin typeface="Bookman Old Style" panose="02050604050505020204" pitchFamily="18" charset="0"/>
              </a:rPr>
              <a:t>, і, як </a:t>
            </a:r>
            <a:r>
              <a:rPr lang="ru-RU" sz="2000" dirty="0" err="1">
                <a:latin typeface="Bookman Old Style" panose="02050604050505020204" pitchFamily="18" charset="0"/>
              </a:rPr>
              <a:t>це</a:t>
            </a:r>
            <a:r>
              <a:rPr lang="ru-RU" sz="2000" dirty="0">
                <a:latin typeface="Bookman Old Style" panose="02050604050505020204" pitchFamily="18" charset="0"/>
              </a:rPr>
              <a:t> часто </a:t>
            </a:r>
            <a:r>
              <a:rPr lang="ru-RU" sz="2000" dirty="0" err="1">
                <a:latin typeface="Bookman Old Style" panose="02050604050505020204" pitchFamily="18" charset="0"/>
              </a:rPr>
              <a:t>бувало</a:t>
            </a:r>
            <a:r>
              <a:rPr lang="ru-RU" sz="2000" dirty="0">
                <a:latin typeface="Bookman Old Style" panose="02050604050505020204" pitchFamily="18" charset="0"/>
              </a:rPr>
              <a:t>, вони </a:t>
            </a:r>
            <a:r>
              <a:rPr lang="ru-RU" sz="2000" dirty="0" err="1">
                <a:latin typeface="Bookman Old Style" panose="02050604050505020204" pitchFamily="18" charset="0"/>
              </a:rPr>
              <a:t>переробили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її</a:t>
            </a:r>
            <a:r>
              <a:rPr lang="ru-RU" sz="2000" dirty="0"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latin typeface="Bookman Old Style" panose="02050604050505020204" pitchFamily="18" charset="0"/>
              </a:rPr>
              <a:t>свій</a:t>
            </a:r>
            <a:r>
              <a:rPr lang="ru-RU" sz="2000" dirty="0">
                <a:latin typeface="Bookman Old Style" panose="02050604050505020204" pitchFamily="18" charset="0"/>
              </a:rPr>
              <a:t> лад, і </a:t>
            </a:r>
            <a:r>
              <a:rPr lang="ru-RU" sz="2000" dirty="0" err="1">
                <a:latin typeface="Bookman Old Style" panose="02050604050505020204" pitchFamily="18" charset="0"/>
              </a:rPr>
              <a:t>розвинули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мистецтво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Сьогодні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японські</a:t>
            </a:r>
            <a:r>
              <a:rPr lang="ru-RU" sz="2000" dirty="0">
                <a:latin typeface="Bookman Old Style" panose="02050604050505020204" pitchFamily="18" charset="0"/>
              </a:rPr>
              <a:t> й </a:t>
            </a:r>
            <a:r>
              <a:rPr lang="ru-RU" sz="2000" dirty="0" err="1">
                <a:latin typeface="Bookman Old Style" panose="02050604050505020204" pitchFamily="18" charset="0"/>
              </a:rPr>
              <a:t>китайські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значно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відрізняються</a:t>
            </a:r>
            <a:r>
              <a:rPr lang="ru-RU" sz="2000" dirty="0">
                <a:latin typeface="Bookman Old Style" panose="02050604050505020204" pitchFamily="18" charset="0"/>
              </a:rPr>
              <a:t> одна </a:t>
            </a:r>
            <a:r>
              <a:rPr lang="ru-RU" sz="2000" dirty="0" err="1">
                <a:latin typeface="Bookman Old Style" panose="02050604050505020204" pitchFamily="18" charset="0"/>
              </a:rPr>
              <a:t>від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одної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846"/>
            <a:ext cx="3748601" cy="6192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133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Bookman Old Style" panose="02050604050505020204" pitchFamily="18" charset="0"/>
              </a:rPr>
              <a:t>Ікебана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- </a:t>
            </a:r>
            <a:r>
              <a:rPr lang="ru-RU" dirty="0" err="1">
                <a:latin typeface="Bookman Old Style" panose="02050604050505020204" pitchFamily="18" charset="0"/>
              </a:rPr>
              <a:t>класичне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японське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мистецтво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що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виникло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понад</a:t>
            </a:r>
            <a:r>
              <a:rPr lang="ru-RU" dirty="0">
                <a:latin typeface="Bookman Old Style" panose="02050604050505020204" pitchFamily="18" charset="0"/>
              </a:rPr>
              <a:t> 600 </a:t>
            </a:r>
            <a:r>
              <a:rPr lang="ru-RU" dirty="0" err="1">
                <a:latin typeface="Bookman Old Style" panose="02050604050505020204" pitchFamily="18" charset="0"/>
              </a:rPr>
              <a:t>років</a:t>
            </a:r>
            <a:r>
              <a:rPr lang="ru-RU" dirty="0">
                <a:latin typeface="Bookman Old Style" panose="02050604050505020204" pitchFamily="18" charset="0"/>
              </a:rPr>
              <a:t> тому і </a:t>
            </a:r>
            <a:r>
              <a:rPr lang="ru-RU" dirty="0" err="1">
                <a:latin typeface="Bookman Old Style" panose="02050604050505020204" pitchFamily="18" charset="0"/>
              </a:rPr>
              <a:t>спочатку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було</a:t>
            </a:r>
            <a:r>
              <a:rPr lang="ru-RU" dirty="0">
                <a:latin typeface="Bookman Old Style" panose="02050604050505020204" pitchFamily="18" charset="0"/>
              </a:rPr>
              <a:t>  </a:t>
            </a:r>
            <a:r>
              <a:rPr lang="ru-RU" dirty="0" err="1">
                <a:latin typeface="Bookman Old Style" panose="02050604050505020204" pitchFamily="18" charset="0"/>
              </a:rPr>
              <a:t>колишнім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буддійським</a:t>
            </a:r>
            <a:r>
              <a:rPr lang="ru-RU" dirty="0">
                <a:latin typeface="Bookman Old Style" panose="02050604050505020204" pitchFamily="18" charset="0"/>
              </a:rPr>
              <a:t> ритуалом </a:t>
            </a:r>
            <a:r>
              <a:rPr lang="ru-RU" dirty="0" err="1">
                <a:latin typeface="Bookman Old Style" panose="02050604050505020204" pitchFamily="18" charset="0"/>
              </a:rPr>
              <a:t>покладання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підношення</a:t>
            </a:r>
            <a:r>
              <a:rPr lang="ru-RU" dirty="0">
                <a:latin typeface="Bookman Old Style" panose="02050604050505020204" pitchFamily="18" charset="0"/>
              </a:rPr>
              <a:t> в храмах. До </a:t>
            </a:r>
            <a:r>
              <a:rPr lang="ru-RU" dirty="0" err="1">
                <a:latin typeface="Bookman Old Style" panose="02050604050505020204" pitchFamily="18" charset="0"/>
              </a:rPr>
              <a:t>середини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XV </a:t>
            </a:r>
            <a:r>
              <a:rPr lang="ru-RU" dirty="0" err="1">
                <a:latin typeface="Bookman Old Style" panose="02050604050505020204" pitchFamily="18" charset="0"/>
              </a:rPr>
              <a:t>століття</a:t>
            </a:r>
            <a:r>
              <a:rPr lang="ru-RU" dirty="0">
                <a:latin typeface="Bookman Old Style" panose="02050604050505020204" pitchFamily="18" charset="0"/>
              </a:rPr>
              <a:t> з </a:t>
            </a:r>
            <a:r>
              <a:rPr lang="ru-RU" dirty="0" err="1">
                <a:latin typeface="Bookman Old Style" panose="02050604050505020204" pitchFamily="18" charset="0"/>
              </a:rPr>
              <a:t>появою</a:t>
            </a:r>
            <a:r>
              <a:rPr lang="ru-RU" dirty="0">
                <a:latin typeface="Bookman Old Style" panose="02050604050505020204" pitchFamily="18" charset="0"/>
              </a:rPr>
              <a:t> перших </a:t>
            </a:r>
            <a:r>
              <a:rPr lang="ru-RU" dirty="0" err="1">
                <a:latin typeface="Bookman Old Style" panose="02050604050505020204" pitchFamily="18" charset="0"/>
              </a:rPr>
              <a:t>класичних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стилів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ікебана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придбала</a:t>
            </a:r>
            <a:r>
              <a:rPr lang="ru-RU" dirty="0">
                <a:latin typeface="Bookman Old Style" panose="02050604050505020204" pitchFamily="18" charset="0"/>
              </a:rPr>
              <a:t> статус </a:t>
            </a:r>
            <a:r>
              <a:rPr lang="ru-RU" dirty="0" err="1">
                <a:latin typeface="Bookman Old Style" panose="02050604050505020204" pitchFamily="18" charset="0"/>
              </a:rPr>
              <a:t>мистецтва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здобула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незалежність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від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релігійного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змісту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ритуалів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хоча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це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продовжувало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розумітися</a:t>
            </a:r>
            <a:r>
              <a:rPr lang="ru-RU" dirty="0">
                <a:latin typeface="Bookman Old Style" panose="02050604050505020204" pitchFamily="18" charset="0"/>
              </a:rPr>
              <a:t> в </a:t>
            </a:r>
            <a:r>
              <a:rPr lang="ru-RU" dirty="0" err="1">
                <a:latin typeface="Bookman Old Style" panose="02050604050505020204" pitchFamily="18" charset="0"/>
              </a:rPr>
              <a:t>підтексті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Перші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вчителі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учні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були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священиками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аристократією</a:t>
            </a:r>
            <a:r>
              <a:rPr lang="ru-RU" dirty="0">
                <a:latin typeface="Bookman Old Style" panose="02050604050505020204" pitchFamily="18" charset="0"/>
              </a:rPr>
              <a:t>, але з </a:t>
            </a:r>
            <a:r>
              <a:rPr lang="ru-RU" dirty="0" err="1">
                <a:latin typeface="Bookman Old Style" panose="02050604050505020204" pitchFamily="18" charset="0"/>
              </a:rPr>
              <a:t>плином</a:t>
            </a:r>
            <a:r>
              <a:rPr lang="ru-RU" dirty="0">
                <a:latin typeface="Bookman Old Style" panose="02050604050505020204" pitchFamily="18" charset="0"/>
              </a:rPr>
              <a:t> часу </a:t>
            </a:r>
            <a:r>
              <a:rPr lang="ru-RU" dirty="0" err="1">
                <a:latin typeface="Bookman Old Style" panose="02050604050505020204" pitchFamily="18" charset="0"/>
              </a:rPr>
              <a:t>з'явилося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безліч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шкіл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нових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стилів,тому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ікебана</a:t>
            </a:r>
            <a:r>
              <a:rPr lang="ru-RU" dirty="0">
                <a:latin typeface="Bookman Old Style" panose="02050604050505020204" pitchFamily="18" charset="0"/>
              </a:rPr>
              <a:t> таким чином стала </a:t>
            </a:r>
            <a:r>
              <a:rPr lang="ru-RU" dirty="0" err="1">
                <a:latin typeface="Bookman Old Style" panose="02050604050505020204" pitchFamily="18" charset="0"/>
              </a:rPr>
              <a:t>надбанням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всього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японського</a:t>
            </a:r>
            <a:r>
              <a:rPr lang="ru-RU" dirty="0">
                <a:latin typeface="Bookman Old Style" panose="02050604050505020204" pitchFamily="18" charset="0"/>
              </a:rPr>
              <a:t> народу. У </a:t>
            </a:r>
            <a:r>
              <a:rPr lang="en-US" dirty="0">
                <a:latin typeface="Bookman Old Style" panose="02050604050505020204" pitchFamily="18" charset="0"/>
              </a:rPr>
              <a:t>VI </a:t>
            </a:r>
            <a:r>
              <a:rPr lang="ru-RU" dirty="0" err="1">
                <a:latin typeface="Bookman Old Style" panose="02050604050505020204" pitchFamily="18" charset="0"/>
              </a:rPr>
              <a:t>столітті</a:t>
            </a:r>
            <a:r>
              <a:rPr lang="ru-RU" dirty="0">
                <a:latin typeface="Bookman Old Style" panose="02050604050505020204" pitchFamily="18" charset="0"/>
              </a:rPr>
              <a:t> до </a:t>
            </a:r>
            <a:r>
              <a:rPr lang="ru-RU" dirty="0" err="1">
                <a:latin typeface="Bookman Old Style" panose="02050604050505020204" pitchFamily="18" charset="0"/>
              </a:rPr>
              <a:t>Японії</a:t>
            </a:r>
            <a:r>
              <a:rPr lang="ru-RU" dirty="0">
                <a:latin typeface="Bookman Old Style" panose="02050604050505020204" pitchFamily="18" charset="0"/>
              </a:rPr>
              <a:t> проникло </a:t>
            </a:r>
            <a:r>
              <a:rPr lang="ru-RU" dirty="0" err="1">
                <a:latin typeface="Bookman Old Style" panose="02050604050505020204" pitchFamily="18" charset="0"/>
              </a:rPr>
              <a:t>буддійське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вчення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який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приніс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із</a:t>
            </a:r>
            <a:r>
              <a:rPr lang="ru-RU" dirty="0">
                <a:latin typeface="Bookman Old Style" panose="02050604050505020204" pitchFamily="18" charset="0"/>
              </a:rPr>
              <a:t> собою ритуал </a:t>
            </a:r>
            <a:r>
              <a:rPr lang="ru-RU" dirty="0" err="1">
                <a:latin typeface="Bookman Old Style" panose="02050604050505020204" pitchFamily="18" charset="0"/>
              </a:rPr>
              <a:t>покладання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квітів</a:t>
            </a:r>
            <a:r>
              <a:rPr lang="ru-RU" dirty="0">
                <a:latin typeface="Bookman Old Style" panose="02050604050505020204" pitchFamily="18" charset="0"/>
              </a:rPr>
              <a:t> на </a:t>
            </a:r>
            <a:r>
              <a:rPr lang="ru-RU" dirty="0" err="1">
                <a:latin typeface="Bookman Old Style" panose="02050604050505020204" pitchFamily="18" charset="0"/>
              </a:rPr>
              <a:t>вівтар</a:t>
            </a:r>
            <a:r>
              <a:rPr lang="ru-RU" dirty="0">
                <a:latin typeface="Bookman Old Style" panose="02050604050505020204" pitchFamily="18" charset="0"/>
              </a:rPr>
              <a:t> на честь </a:t>
            </a:r>
            <a:r>
              <a:rPr lang="ru-RU" dirty="0" err="1">
                <a:latin typeface="Bookman Old Style" panose="02050604050505020204" pitchFamily="18" charset="0"/>
              </a:rPr>
              <a:t>Будди</a:t>
            </a:r>
            <a:r>
              <a:rPr lang="ru-RU" dirty="0">
                <a:latin typeface="Bookman Old Style" panose="02050604050505020204" pitchFamily="18" charset="0"/>
              </a:rPr>
              <a:t>. В </a:t>
            </a:r>
            <a:r>
              <a:rPr lang="ru-RU" dirty="0" err="1">
                <a:latin typeface="Bookman Old Style" panose="02050604050505020204" pitchFamily="18" charset="0"/>
              </a:rPr>
              <a:t>Індії</a:t>
            </a:r>
            <a:r>
              <a:rPr lang="ru-RU" dirty="0">
                <a:latin typeface="Bookman Old Style" panose="02050604050505020204" pitchFamily="18" charset="0"/>
              </a:rPr>
              <a:t> ритуал </a:t>
            </a:r>
            <a:r>
              <a:rPr lang="ru-RU" dirty="0" err="1">
                <a:latin typeface="Bookman Old Style" panose="02050604050505020204" pitchFamily="18" charset="0"/>
              </a:rPr>
              <a:t>зводився</a:t>
            </a:r>
            <a:r>
              <a:rPr lang="ru-RU" dirty="0">
                <a:latin typeface="Bookman Old Style" panose="02050604050505020204" pitchFamily="18" charset="0"/>
              </a:rPr>
              <a:t> до </a:t>
            </a:r>
            <a:r>
              <a:rPr lang="ru-RU" dirty="0" err="1">
                <a:latin typeface="Bookman Old Style" panose="02050604050505020204" pitchFamily="18" charset="0"/>
              </a:rPr>
              <a:t>розсипання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пелюсток</a:t>
            </a:r>
            <a:r>
              <a:rPr lang="ru-RU" dirty="0">
                <a:latin typeface="Bookman Old Style" panose="02050604050505020204" pitchFamily="18" charset="0"/>
              </a:rPr>
              <a:t>, але в </a:t>
            </a:r>
            <a:r>
              <a:rPr lang="ru-RU" dirty="0" err="1">
                <a:latin typeface="Bookman Old Style" panose="02050604050505020204" pitchFamily="18" charset="0"/>
              </a:rPr>
              <a:t>Японії</a:t>
            </a:r>
            <a:r>
              <a:rPr lang="ru-RU" dirty="0">
                <a:latin typeface="Bookman Old Style" panose="02050604050505020204" pitchFamily="18" charset="0"/>
              </a:rPr>
              <a:t> до </a:t>
            </a:r>
            <a:r>
              <a:rPr lang="en-US" dirty="0">
                <a:latin typeface="Bookman Old Style" panose="02050604050505020204" pitchFamily="18" charset="0"/>
              </a:rPr>
              <a:t>X </a:t>
            </a:r>
            <a:r>
              <a:rPr lang="ru-RU" dirty="0" err="1">
                <a:latin typeface="Bookman Old Style" panose="02050604050505020204" pitchFamily="18" charset="0"/>
              </a:rPr>
              <a:t>століття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квіти</a:t>
            </a:r>
            <a:r>
              <a:rPr lang="ru-RU" dirty="0">
                <a:latin typeface="Bookman Old Style" panose="02050604050505020204" pitchFamily="18" charset="0"/>
              </a:rPr>
              <a:t> стали </a:t>
            </a:r>
            <a:r>
              <a:rPr lang="ru-RU" dirty="0" err="1">
                <a:latin typeface="Bookman Old Style" panose="02050604050505020204" pitchFamily="18" charset="0"/>
              </a:rPr>
              <a:t>підносити</a:t>
            </a:r>
            <a:r>
              <a:rPr lang="ru-RU" dirty="0">
                <a:latin typeface="Bookman Old Style" panose="02050604050505020204" pitchFamily="18" charset="0"/>
              </a:rPr>
              <a:t> у вазах </a:t>
            </a:r>
            <a:r>
              <a:rPr lang="ru-RU" dirty="0" err="1">
                <a:latin typeface="Bookman Old Style" panose="02050604050505020204" pitchFamily="18" charset="0"/>
              </a:rPr>
              <a:t>або</a:t>
            </a:r>
            <a:r>
              <a:rPr lang="ru-RU" dirty="0">
                <a:latin typeface="Bookman Old Style" panose="02050604050505020204" pitchFamily="18" charset="0"/>
              </a:rPr>
              <a:t> на </a:t>
            </a:r>
            <a:r>
              <a:rPr lang="ru-RU" dirty="0" err="1">
                <a:latin typeface="Bookman Old Style" panose="02050604050505020204" pitchFamily="18" charset="0"/>
              </a:rPr>
              <a:t>підставках</a:t>
            </a:r>
            <a:r>
              <a:rPr lang="ru-RU" dirty="0">
                <a:latin typeface="Bookman Old Style" panose="02050604050505020204" pitchFamily="18" charset="0"/>
              </a:rPr>
              <a:t>, а </a:t>
            </a:r>
            <a:r>
              <a:rPr lang="ru-RU" dirty="0" err="1">
                <a:latin typeface="Bookman Old Style" panose="02050604050505020204" pitchFamily="18" charset="0"/>
              </a:rPr>
              <a:t>виконавцем</a:t>
            </a:r>
            <a:r>
              <a:rPr lang="ru-RU" dirty="0">
                <a:latin typeface="Bookman Old Style" panose="02050604050505020204" pitchFamily="18" charset="0"/>
              </a:rPr>
              <a:t> ритуалу стало духовенство.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   До </a:t>
            </a:r>
            <a:r>
              <a:rPr lang="en-US" dirty="0">
                <a:latin typeface="Bookman Old Style" panose="02050604050505020204" pitchFamily="18" charset="0"/>
              </a:rPr>
              <a:t>XV </a:t>
            </a:r>
            <a:r>
              <a:rPr lang="ru-RU" dirty="0" err="1">
                <a:latin typeface="Bookman Old Style" panose="02050604050505020204" pitchFamily="18" charset="0"/>
              </a:rPr>
              <a:t>століття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квіткові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композиції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поширилися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розвинулися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настільки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що</a:t>
            </a:r>
            <a:r>
              <a:rPr lang="ru-RU" dirty="0">
                <a:latin typeface="Bookman Old Style" panose="02050604050505020204" pitchFamily="18" charset="0"/>
              </a:rPr>
              <a:t> стали долею не </a:t>
            </a:r>
            <a:r>
              <a:rPr lang="ru-RU" dirty="0" err="1">
                <a:latin typeface="Bookman Old Style" panose="02050604050505020204" pitchFamily="18" charset="0"/>
              </a:rPr>
              <a:t>тільки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імператорського</a:t>
            </a:r>
            <a:r>
              <a:rPr lang="ru-RU" dirty="0">
                <a:latin typeface="Bookman Old Style" panose="02050604050505020204" pitchFamily="18" charset="0"/>
              </a:rPr>
              <a:t> двору і </a:t>
            </a:r>
            <a:r>
              <a:rPr lang="ru-RU" dirty="0" err="1">
                <a:latin typeface="Bookman Old Style" panose="02050604050505020204" pitchFamily="18" charset="0"/>
              </a:rPr>
              <a:t>знаті</a:t>
            </a:r>
            <a:r>
              <a:rPr lang="ru-RU" dirty="0">
                <a:latin typeface="Bookman Old Style" panose="02050604050505020204" pitchFamily="18" charset="0"/>
              </a:rPr>
              <a:t>, але й </a:t>
            </a:r>
            <a:r>
              <a:rPr lang="ru-RU" dirty="0" err="1">
                <a:latin typeface="Bookman Old Style" panose="02050604050505020204" pitchFamily="18" charset="0"/>
              </a:rPr>
              <a:t>популярні</a:t>
            </a:r>
            <a:r>
              <a:rPr lang="ru-RU" dirty="0">
                <a:latin typeface="Bookman Old Style" panose="02050604050505020204" pitchFamily="18" charset="0"/>
              </a:rPr>
              <a:t> в </a:t>
            </a:r>
            <a:r>
              <a:rPr lang="ru-RU" dirty="0" err="1">
                <a:latin typeface="Bookman Old Style" panose="02050604050505020204" pitchFamily="18" charset="0"/>
              </a:rPr>
              <a:t>народі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Це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поклало</a:t>
            </a:r>
            <a:r>
              <a:rPr lang="ru-RU" dirty="0">
                <a:latin typeface="Bookman Old Style" panose="02050604050505020204" pitchFamily="18" charset="0"/>
              </a:rPr>
              <a:t> початок </a:t>
            </a:r>
            <a:r>
              <a:rPr lang="ru-RU" dirty="0" err="1">
                <a:latin typeface="Bookman Old Style" panose="02050604050505020204" pitchFamily="18" charset="0"/>
              </a:rPr>
              <a:t>закріпленню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вимог</a:t>
            </a:r>
            <a:r>
              <a:rPr lang="ru-RU" dirty="0">
                <a:latin typeface="Bookman Old Style" panose="02050604050505020204" pitchFamily="18" charset="0"/>
              </a:rPr>
              <a:t> до </a:t>
            </a:r>
            <a:r>
              <a:rPr lang="ru-RU" dirty="0" err="1">
                <a:latin typeface="Bookman Old Style" panose="02050604050505020204" pitchFamily="18" charset="0"/>
              </a:rPr>
              <a:t>композиції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формі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які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були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записані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найстарішим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Sendensho</a:t>
            </a:r>
            <a:r>
              <a:rPr lang="en-US" dirty="0">
                <a:latin typeface="Bookman Old Style" panose="02050604050505020204" pitchFamily="18" charset="0"/>
              </a:rPr>
              <a:t> (1443-1536</a:t>
            </a:r>
            <a:r>
              <a:rPr lang="en-US" dirty="0" smtClean="0">
                <a:latin typeface="Bookman Old Style" panose="02050604050505020204" pitchFamily="18" charset="0"/>
              </a:rPr>
              <a:t>).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0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Bookman Old Style" panose="02050604050505020204" pitchFamily="18" charset="0"/>
              </a:rPr>
              <a:t>З </a:t>
            </a:r>
            <a:r>
              <a:rPr lang="ru-RU" sz="2000" dirty="0" err="1">
                <a:latin typeface="Bookman Old Style" panose="02050604050505020204" pitchFamily="18" charset="0"/>
              </a:rPr>
              <a:t>плином</a:t>
            </a:r>
            <a:r>
              <a:rPr lang="ru-RU" sz="2000" dirty="0">
                <a:latin typeface="Bookman Old Style" panose="02050604050505020204" pitchFamily="18" charset="0"/>
              </a:rPr>
              <a:t> часу </a:t>
            </a:r>
            <a:r>
              <a:rPr lang="ru-RU" sz="2000" dirty="0" err="1">
                <a:latin typeface="Bookman Old Style" panose="02050604050505020204" pitchFamily="18" charset="0"/>
              </a:rPr>
              <a:t>ікебана</a:t>
            </a:r>
            <a:r>
              <a:rPr lang="ru-RU" sz="2000" dirty="0">
                <a:latin typeface="Bookman Old Style" panose="02050604050505020204" pitchFamily="18" charset="0"/>
              </a:rPr>
              <a:t> стала </a:t>
            </a:r>
            <a:r>
              <a:rPr lang="ru-RU" sz="2000" dirty="0" err="1">
                <a:latin typeface="Bookman Old Style" panose="02050604050505020204" pitchFamily="18" charset="0"/>
              </a:rPr>
              <a:t>невід'ємним</a:t>
            </a:r>
            <a:r>
              <a:rPr lang="ru-RU" sz="2000" dirty="0">
                <a:latin typeface="Bookman Old Style" panose="02050604050505020204" pitchFamily="18" charset="0"/>
              </a:rPr>
              <a:t> атрибутом </a:t>
            </a:r>
            <a:r>
              <a:rPr lang="ru-RU" sz="2000" dirty="0" err="1">
                <a:latin typeface="Bookman Old Style" panose="02050604050505020204" pitchFamily="18" charset="0"/>
              </a:rPr>
              <a:t>фестивалів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виставок</a:t>
            </a:r>
            <a:r>
              <a:rPr lang="ru-RU" sz="2000" dirty="0">
                <a:latin typeface="Bookman Old Style" panose="02050604050505020204" pitchFamily="18" charset="0"/>
              </a:rPr>
              <a:t>. Правила </a:t>
            </a:r>
            <a:r>
              <a:rPr lang="ru-RU" sz="2000" dirty="0" err="1">
                <a:latin typeface="Bookman Old Style" panose="02050604050505020204" pitchFamily="18" charset="0"/>
              </a:rPr>
              <a:t>складання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були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закріплені</a:t>
            </a:r>
            <a:r>
              <a:rPr lang="ru-RU" sz="2000" dirty="0">
                <a:latin typeface="Bookman Old Style" panose="02050604050505020204" pitchFamily="18" charset="0"/>
              </a:rPr>
              <a:t>, а </a:t>
            </a:r>
            <a:r>
              <a:rPr lang="ru-RU" sz="2000" dirty="0" err="1">
                <a:latin typeface="Bookman Old Style" panose="02050604050505020204" pitchFamily="18" charset="0"/>
              </a:rPr>
              <a:t>матеріали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повинні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були</a:t>
            </a:r>
            <a:r>
              <a:rPr lang="ru-RU" sz="2000" dirty="0">
                <a:latin typeface="Bookman Old Style" panose="02050604050505020204" pitchFamily="18" charset="0"/>
              </a:rPr>
              <a:t> бути </a:t>
            </a:r>
            <a:r>
              <a:rPr lang="ru-RU" sz="2000" dirty="0" err="1">
                <a:latin typeface="Bookman Old Style" panose="02050604050505020204" pitchFamily="18" charset="0"/>
              </a:rPr>
              <a:t>об'єднані</a:t>
            </a:r>
            <a:r>
              <a:rPr lang="ru-RU" sz="2000" dirty="0">
                <a:latin typeface="Bookman Old Style" panose="02050604050505020204" pitchFamily="18" charset="0"/>
              </a:rPr>
              <a:t> абсолютно </a:t>
            </a:r>
            <a:r>
              <a:rPr lang="ru-RU" sz="2000" dirty="0" err="1">
                <a:latin typeface="Bookman Old Style" panose="02050604050505020204" pitchFamily="18" charset="0"/>
              </a:rPr>
              <a:t>певними</a:t>
            </a:r>
            <a:r>
              <a:rPr lang="ru-RU" sz="2000" dirty="0">
                <a:latin typeface="Bookman Old Style" panose="02050604050505020204" pitchFamily="18" charset="0"/>
              </a:rPr>
              <a:t> способами. У </a:t>
            </a:r>
            <a:r>
              <a:rPr lang="ru-RU" sz="2000" dirty="0" err="1">
                <a:latin typeface="Bookman Old Style" panose="02050604050505020204" pitchFamily="18" charset="0"/>
              </a:rPr>
              <a:t>цих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ранніх</a:t>
            </a:r>
            <a:r>
              <a:rPr lang="ru-RU" sz="2000" dirty="0">
                <a:latin typeface="Bookman Old Style" panose="02050604050505020204" pitchFamily="18" charset="0"/>
              </a:rPr>
              <a:t> формах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високе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центральне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стебло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повинне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було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супроводжуватися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двома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коротшими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що</a:t>
            </a:r>
            <a:r>
              <a:rPr lang="ru-RU" sz="2000" dirty="0">
                <a:latin typeface="Bookman Old Style" panose="02050604050505020204" pitchFamily="18" charset="0"/>
              </a:rPr>
              <a:t> являло собою небо, </a:t>
            </a:r>
            <a:r>
              <a:rPr lang="ru-RU" sz="2000" dirty="0" err="1">
                <a:latin typeface="Bookman Old Style" panose="02050604050505020204" pitchFamily="18" charset="0"/>
              </a:rPr>
              <a:t>людину</a:t>
            </a:r>
            <a:r>
              <a:rPr lang="ru-RU" sz="2000" dirty="0">
                <a:latin typeface="Bookman Old Style" panose="02050604050505020204" pitchFamily="18" charset="0"/>
              </a:rPr>
              <a:t> і землю. У </a:t>
            </a:r>
            <a:r>
              <a:rPr lang="ru-RU" sz="2000" dirty="0" err="1">
                <a:latin typeface="Bookman Old Style" panose="02050604050505020204" pitchFamily="18" charset="0"/>
              </a:rPr>
              <a:t>кожній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школі</a:t>
            </a:r>
            <a:r>
              <a:rPr lang="ru-RU" sz="2000" dirty="0">
                <a:latin typeface="Bookman Old Style" panose="02050604050505020204" pitchFamily="18" charset="0"/>
              </a:rPr>
              <a:t>  для </a:t>
            </a:r>
            <a:r>
              <a:rPr lang="ru-RU" sz="2000" dirty="0" err="1">
                <a:latin typeface="Bookman Old Style" panose="02050604050505020204" pitchFamily="18" charset="0"/>
              </a:rPr>
              <a:t>ікебан</a:t>
            </a:r>
            <a:r>
              <a:rPr lang="ru-RU" sz="2000" dirty="0">
                <a:latin typeface="Bookman Old Style" panose="02050604050505020204" pitchFamily="18" charset="0"/>
              </a:rPr>
              <a:t>  </a:t>
            </a:r>
            <a:r>
              <a:rPr lang="ru-RU" sz="2000" dirty="0" err="1">
                <a:latin typeface="Bookman Old Style" panose="02050604050505020204" pitchFamily="18" charset="0"/>
              </a:rPr>
              <a:t>були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специфічні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назви</a:t>
            </a:r>
            <a:r>
              <a:rPr lang="ru-RU" sz="2000" dirty="0">
                <a:latin typeface="Bookman Old Style" panose="02050604050505020204" pitchFamily="18" charset="0"/>
              </a:rPr>
              <a:t>, але в 1545 </a:t>
            </a:r>
            <a:r>
              <a:rPr lang="ru-RU" sz="2000" dirty="0" err="1">
                <a:latin typeface="Bookman Old Style" panose="02050604050505020204" pitchFamily="18" charset="0"/>
              </a:rPr>
              <a:t>році</a:t>
            </a:r>
            <a:r>
              <a:rPr lang="ru-RU" sz="2000" dirty="0">
                <a:latin typeface="Bookman Old Style" panose="02050604050505020204" pitchFamily="18" charset="0"/>
              </a:rPr>
              <a:t> школа </a:t>
            </a:r>
            <a:r>
              <a:rPr lang="en-US" sz="2000" dirty="0" err="1">
                <a:latin typeface="Bookman Old Style" panose="02050604050505020204" pitchFamily="18" charset="0"/>
              </a:rPr>
              <a:t>Ikenobo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створила стиль </a:t>
            </a:r>
            <a:r>
              <a:rPr lang="en-US" sz="2000" dirty="0" err="1">
                <a:latin typeface="Bookman Old Style" panose="02050604050505020204" pitchFamily="18" charset="0"/>
              </a:rPr>
              <a:t>rikka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сформулювавши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сім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основних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способів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розташування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стебел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що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застосовуються</a:t>
            </a:r>
            <a:r>
              <a:rPr lang="ru-RU" sz="2000" dirty="0">
                <a:latin typeface="Bookman Old Style" panose="02050604050505020204" pitchFamily="18" charset="0"/>
              </a:rPr>
              <a:t> в тому </a:t>
            </a:r>
            <a:r>
              <a:rPr lang="ru-RU" sz="2000" dirty="0" err="1">
                <a:latin typeface="Bookman Old Style" panose="02050604050505020204" pitchFamily="18" charset="0"/>
              </a:rPr>
              <a:t>чи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іншому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вигляді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аранжування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   </a:t>
            </a:r>
            <a:r>
              <a:rPr lang="ru-RU" sz="2000" dirty="0" err="1">
                <a:latin typeface="Bookman Old Style" panose="02050604050505020204" pitchFamily="18" charset="0"/>
              </a:rPr>
              <a:t>Протягом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періоду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Момояма</a:t>
            </a:r>
            <a:r>
              <a:rPr lang="ru-RU" sz="2000" dirty="0">
                <a:latin typeface="Bookman Old Style" panose="02050604050505020204" pitchFamily="18" charset="0"/>
              </a:rPr>
              <a:t> (1560-1600) </a:t>
            </a:r>
            <a:r>
              <a:rPr lang="ru-RU" sz="2000" dirty="0" err="1">
                <a:latin typeface="Bookman Old Style" panose="02050604050505020204" pitchFamily="18" charset="0"/>
              </a:rPr>
              <a:t>було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побудовано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безліч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замків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які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були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прикрашені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композиціями</a:t>
            </a:r>
            <a:r>
              <a:rPr lang="ru-RU" sz="2000" dirty="0">
                <a:latin typeface="Bookman Old Style" panose="02050604050505020204" pitchFamily="18" charset="0"/>
              </a:rPr>
              <a:t> у </a:t>
            </a:r>
            <a:r>
              <a:rPr lang="ru-RU" sz="2000" dirty="0" err="1">
                <a:latin typeface="Bookman Old Style" panose="02050604050505020204" pitchFamily="18" charset="0"/>
              </a:rPr>
              <a:t>стилі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rikka</a:t>
            </a:r>
            <a:r>
              <a:rPr lang="en-US" sz="2000" dirty="0">
                <a:latin typeface="Bookman Old Style" panose="02050604050505020204" pitchFamily="18" charset="0"/>
              </a:rPr>
              <a:t> - </a:t>
            </a:r>
            <a:r>
              <a:rPr lang="ru-RU" sz="2000" dirty="0" err="1">
                <a:latin typeface="Bookman Old Style" panose="02050604050505020204" pitchFamily="18" charset="0"/>
              </a:rPr>
              <a:t>він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вважався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найбільш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підходящим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Взагалі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період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Момояма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славився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своєю</a:t>
            </a:r>
            <a:r>
              <a:rPr lang="ru-RU" sz="2000" dirty="0">
                <a:latin typeface="Bookman Old Style" panose="02050604050505020204" pitchFamily="18" charset="0"/>
              </a:rPr>
              <a:t> химерною </a:t>
            </a:r>
            <a:r>
              <a:rPr lang="ru-RU" sz="2000" dirty="0" err="1">
                <a:latin typeface="Bookman Old Style" panose="02050604050505020204" pitchFamily="18" charset="0"/>
              </a:rPr>
              <a:t>обстановкою</a:t>
            </a:r>
            <a:r>
              <a:rPr lang="ru-RU" sz="2000" dirty="0">
                <a:latin typeface="Bookman Old Style" panose="02050604050505020204" pitchFamily="18" charset="0"/>
              </a:rPr>
              <a:t>, а </a:t>
            </a:r>
            <a:r>
              <a:rPr lang="ru-RU" sz="2000" dirty="0" err="1">
                <a:latin typeface="Bookman Old Style" panose="02050604050505020204" pitchFamily="18" charset="0"/>
              </a:rPr>
              <a:t>саме</a:t>
            </a:r>
            <a:r>
              <a:rPr lang="ru-RU" sz="2000" dirty="0">
                <a:latin typeface="Bookman Old Style" panose="02050604050505020204" pitchFamily="18" charset="0"/>
              </a:rPr>
              <a:t>  скромною і </a:t>
            </a:r>
            <a:r>
              <a:rPr lang="ru-RU" sz="2000" dirty="0" err="1">
                <a:latin typeface="Bookman Old Style" panose="02050604050505020204" pitchFamily="18" charset="0"/>
              </a:rPr>
              <a:t>невибагливою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обстановкою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чайних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будиночків,що</a:t>
            </a:r>
            <a:r>
              <a:rPr lang="ru-RU" sz="2000" dirty="0">
                <a:latin typeface="Bookman Old Style" panose="02050604050505020204" pitchFamily="18" charset="0"/>
              </a:rPr>
              <a:t>  </a:t>
            </a:r>
            <a:r>
              <a:rPr lang="ru-RU" sz="2000" dirty="0" err="1">
                <a:latin typeface="Bookman Old Style" panose="02050604050505020204" pitchFamily="18" charset="0"/>
              </a:rPr>
              <a:t>завойовують</a:t>
            </a:r>
            <a:r>
              <a:rPr lang="ru-RU" sz="2000" dirty="0">
                <a:latin typeface="Bookman Old Style" panose="02050604050505020204" pitchFamily="18" charset="0"/>
              </a:rPr>
              <a:t> все </a:t>
            </a:r>
            <a:r>
              <a:rPr lang="ru-RU" sz="2000" dirty="0" err="1">
                <a:latin typeface="Bookman Old Style" panose="02050604050505020204" pitchFamily="18" charset="0"/>
              </a:rPr>
              <a:t>більшу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популярність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Цей</a:t>
            </a:r>
            <a:r>
              <a:rPr lang="ru-RU" sz="2000" dirty="0">
                <a:latin typeface="Bookman Old Style" panose="02050604050505020204" pitchFamily="18" charset="0"/>
              </a:rPr>
              <a:t> стиль </a:t>
            </a:r>
            <a:r>
              <a:rPr lang="ru-RU" sz="2000" dirty="0" err="1">
                <a:latin typeface="Bookman Old Style" panose="02050604050505020204" pitchFamily="18" charset="0"/>
              </a:rPr>
              <a:t>називався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chabana</a:t>
            </a:r>
            <a:r>
              <a:rPr lang="en-US" sz="2000" dirty="0" smtClean="0">
                <a:latin typeface="Bookman Old Style" panose="02050604050505020204" pitchFamily="18" charset="0"/>
              </a:rPr>
              <a:t>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8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7126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До 1600 року </a:t>
            </a:r>
            <a:r>
              <a:rPr lang="ru-RU" sz="2000" dirty="0" err="1">
                <a:latin typeface="Bookman Old Style" panose="02050604050505020204" pitchFamily="18" charset="0"/>
              </a:rPr>
              <a:t>релігійне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значення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зменшилося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квіткові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композиції</a:t>
            </a:r>
            <a:r>
              <a:rPr lang="ru-RU" sz="2000" dirty="0">
                <a:latin typeface="Bookman Old Style" panose="02050604050505020204" pitchFamily="18" charset="0"/>
              </a:rPr>
              <a:t> стали </a:t>
            </a:r>
            <a:r>
              <a:rPr lang="ru-RU" sz="2000" dirty="0" err="1">
                <a:latin typeface="Bookman Old Style" panose="02050604050505020204" pitchFamily="18" charset="0"/>
              </a:rPr>
              <a:t>виконувати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виключно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декоративну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функцію</a:t>
            </a:r>
            <a:r>
              <a:rPr lang="ru-RU" sz="2000" dirty="0">
                <a:latin typeface="Bookman Old Style" panose="02050604050505020204" pitchFamily="18" charset="0"/>
              </a:rPr>
              <a:t>. У </a:t>
            </a:r>
            <a:r>
              <a:rPr lang="ru-RU" sz="2000" dirty="0" err="1">
                <a:latin typeface="Bookman Old Style" panose="02050604050505020204" pitchFamily="18" charset="0"/>
              </a:rPr>
              <a:t>період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Едо</a:t>
            </a:r>
            <a:r>
              <a:rPr lang="ru-RU" sz="2000" dirty="0">
                <a:latin typeface="Bookman Old Style" panose="02050604050505020204" pitchFamily="18" charset="0"/>
              </a:rPr>
              <a:t> (початок </a:t>
            </a:r>
            <a:r>
              <a:rPr lang="en-US" sz="2000" dirty="0">
                <a:latin typeface="Bookman Old Style" panose="02050604050505020204" pitchFamily="18" charset="0"/>
              </a:rPr>
              <a:t>XVII - </a:t>
            </a:r>
            <a:r>
              <a:rPr lang="ru-RU" sz="2000" dirty="0">
                <a:latin typeface="Bookman Old Style" panose="02050604050505020204" pitchFamily="18" charset="0"/>
              </a:rPr>
              <a:t>середина </a:t>
            </a:r>
            <a:r>
              <a:rPr lang="en-US" sz="2000" dirty="0">
                <a:latin typeface="Bookman Old Style" panose="02050604050505020204" pitchFamily="18" charset="0"/>
              </a:rPr>
              <a:t>XIX </a:t>
            </a:r>
            <a:r>
              <a:rPr lang="ru-RU" sz="2000" dirty="0">
                <a:latin typeface="Bookman Old Style" panose="02050604050505020204" pitchFamily="18" charset="0"/>
              </a:rPr>
              <a:t>ст.) Простота стилю </a:t>
            </a:r>
            <a:r>
              <a:rPr lang="en-US" sz="2000" dirty="0" err="1">
                <a:latin typeface="Bookman Old Style" panose="02050604050505020204" pitchFamily="18" charset="0"/>
              </a:rPr>
              <a:t>chabana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допомогла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створити</a:t>
            </a:r>
            <a:r>
              <a:rPr lang="ru-RU" sz="2000" dirty="0">
                <a:latin typeface="Bookman Old Style" panose="02050604050505020204" pitchFamily="18" charset="0"/>
              </a:rPr>
              <a:t> стиль </a:t>
            </a:r>
            <a:r>
              <a:rPr lang="en-US" sz="2000" dirty="0" err="1">
                <a:latin typeface="Bookman Old Style" panose="02050604050505020204" pitchFamily="18" charset="0"/>
              </a:rPr>
              <a:t>nageire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Композиції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цьому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стилі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здавалися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недбало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поставленими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або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навіть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вкинутими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кошик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   </a:t>
            </a:r>
            <a:r>
              <a:rPr lang="ru-RU" sz="2000" dirty="0" err="1">
                <a:latin typeface="Bookman Old Style" panose="02050604050505020204" pitchFamily="18" charset="0"/>
              </a:rPr>
              <a:t>Створення</a:t>
            </a:r>
            <a:r>
              <a:rPr lang="ru-RU" sz="2000" dirty="0">
                <a:latin typeface="Bookman Old Style" panose="02050604050505020204" pitchFamily="18" charset="0"/>
              </a:rPr>
              <a:t> таких </a:t>
            </a:r>
            <a:r>
              <a:rPr lang="ru-RU" sz="2000" dirty="0" err="1">
                <a:latin typeface="Bookman Old Style" panose="02050604050505020204" pitchFamily="18" charset="0"/>
              </a:rPr>
              <a:t>недбалих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призвело</a:t>
            </a:r>
            <a:r>
              <a:rPr lang="ru-RU" sz="2000" dirty="0">
                <a:latin typeface="Bookman Old Style" panose="02050604050505020204" pitchFamily="18" charset="0"/>
              </a:rPr>
              <a:t> до </a:t>
            </a:r>
            <a:r>
              <a:rPr lang="ru-RU" sz="2000" dirty="0" err="1">
                <a:latin typeface="Bookman Old Style" panose="02050604050505020204" pitchFamily="18" charset="0"/>
              </a:rPr>
              <a:t>появи</a:t>
            </a:r>
            <a:r>
              <a:rPr lang="ru-RU" sz="2000" dirty="0">
                <a:latin typeface="Bookman Old Style" panose="02050604050505020204" pitchFamily="18" charset="0"/>
              </a:rPr>
              <a:t> стилю </a:t>
            </a:r>
            <a:r>
              <a:rPr lang="en-US" sz="2000" dirty="0" err="1">
                <a:latin typeface="Bookman Old Style" panose="02050604050505020204" pitchFamily="18" charset="0"/>
              </a:rPr>
              <a:t>seika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або</a:t>
            </a:r>
            <a:r>
              <a:rPr lang="ru-RU" sz="2000" dirty="0">
                <a:latin typeface="Bookman Old Style" panose="02050604050505020204" pitchFamily="18" charset="0"/>
              </a:rPr>
              <a:t>, як </a:t>
            </a:r>
            <a:r>
              <a:rPr lang="ru-RU" sz="2000" dirty="0" err="1">
                <a:latin typeface="Bookman Old Style" panose="02050604050505020204" pitchFamily="18" charset="0"/>
              </a:rPr>
              <a:t>його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називали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школі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Ikenobo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shoka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Цей</a:t>
            </a:r>
            <a:r>
              <a:rPr lang="ru-RU" sz="2000" dirty="0">
                <a:latin typeface="Bookman Old Style" panose="02050604050505020204" pitchFamily="18" charset="0"/>
              </a:rPr>
              <a:t> стиль </a:t>
            </a:r>
            <a:r>
              <a:rPr lang="ru-RU" sz="2000" dirty="0" err="1">
                <a:latin typeface="Bookman Old Style" panose="02050604050505020204" pitchFamily="18" charset="0"/>
              </a:rPr>
              <a:t>характеризується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щільним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вузлом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latin typeface="Bookman Old Style" panose="02050604050505020204" pitchFamily="18" charset="0"/>
              </a:rPr>
              <a:t>трьох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стебел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що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утворюють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асиметричний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трикутник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Така</a:t>
            </a:r>
            <a:r>
              <a:rPr lang="ru-RU" sz="2000" dirty="0">
                <a:latin typeface="Bookman Old Style" panose="02050604050505020204" pitchFamily="18" charset="0"/>
              </a:rPr>
              <a:t> форма зараз </a:t>
            </a:r>
            <a:r>
              <a:rPr lang="ru-RU" sz="2000" dirty="0" err="1">
                <a:latin typeface="Bookman Old Style" panose="02050604050505020204" pitchFamily="18" charset="0"/>
              </a:rPr>
              <a:t>вважається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класикою</a:t>
            </a:r>
            <a:r>
              <a:rPr lang="ru-RU" sz="2000" dirty="0">
                <a:latin typeface="Bookman Old Style" panose="02050604050505020204" pitchFamily="18" charset="0"/>
              </a:rPr>
              <a:t> жанру, тому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, в </a:t>
            </a:r>
            <a:r>
              <a:rPr lang="ru-RU" sz="2000" dirty="0" err="1">
                <a:latin typeface="Bookman Old Style" panose="02050604050505020204" pitchFamily="18" charset="0"/>
              </a:rPr>
              <a:t>яких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її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викладають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також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називають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класичними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   </a:t>
            </a:r>
            <a:r>
              <a:rPr lang="ru-RU" sz="2000" dirty="0" err="1">
                <a:latin typeface="Bookman Old Style" panose="02050604050505020204" pitchFamily="18" charset="0"/>
              </a:rPr>
              <a:t>Починаючи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en-US" sz="2000" dirty="0">
                <a:latin typeface="Bookman Old Style" panose="02050604050505020204" pitchFamily="18" charset="0"/>
              </a:rPr>
              <a:t>XIX </a:t>
            </a:r>
            <a:r>
              <a:rPr lang="ru-RU" sz="2000" dirty="0" err="1">
                <a:latin typeface="Bookman Old Style" panose="02050604050505020204" pitchFamily="18" charset="0"/>
              </a:rPr>
              <a:t>століття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майстри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мали</a:t>
            </a:r>
            <a:r>
              <a:rPr lang="ru-RU" sz="2000" dirty="0">
                <a:latin typeface="Bookman Old Style" panose="02050604050505020204" pitchFamily="18" charset="0"/>
              </a:rPr>
              <a:t> все </a:t>
            </a:r>
            <a:r>
              <a:rPr lang="ru-RU" sz="2000" dirty="0" err="1">
                <a:latin typeface="Bookman Old Style" panose="02050604050505020204" pitchFamily="18" charset="0"/>
              </a:rPr>
              <a:t>більший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вплив</a:t>
            </a:r>
            <a:r>
              <a:rPr lang="ru-RU" sz="2000" dirty="0">
                <a:latin typeface="Bookman Old Style" panose="02050604050505020204" pitchFamily="18" charset="0"/>
              </a:rPr>
              <a:t> у </a:t>
            </a:r>
            <a:r>
              <a:rPr lang="ru-RU" sz="2000" dirty="0" err="1">
                <a:latin typeface="Bookman Old Style" panose="02050604050505020204" pitchFamily="18" charset="0"/>
              </a:rPr>
              <a:t>суспільстві</a:t>
            </a:r>
            <a:r>
              <a:rPr lang="ru-RU" sz="2000" dirty="0">
                <a:latin typeface="Bookman Old Style" panose="02050604050505020204" pitchFamily="18" charset="0"/>
              </a:rPr>
              <a:t>, а до </a:t>
            </a:r>
            <a:r>
              <a:rPr lang="ru-RU" sz="2000" dirty="0" err="1">
                <a:latin typeface="Bookman Old Style" panose="02050604050505020204" pitchFamily="18" charset="0"/>
              </a:rPr>
              <a:t>цього</a:t>
            </a:r>
            <a:r>
              <a:rPr lang="ru-RU" sz="2000" dirty="0">
                <a:latin typeface="Bookman Old Style" panose="02050604050505020204" pitchFamily="18" charset="0"/>
              </a:rPr>
              <a:t> часу стати </a:t>
            </a:r>
            <a:r>
              <a:rPr lang="ru-RU" sz="2000" dirty="0" err="1">
                <a:latin typeface="Bookman Old Style" panose="02050604050505020204" pitchFamily="18" charset="0"/>
              </a:rPr>
              <a:t>майстром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взагалі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займатися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аранжуванням</a:t>
            </a:r>
            <a:r>
              <a:rPr lang="ru-RU" sz="2000" dirty="0">
                <a:latin typeface="Bookman Old Style" panose="02050604050505020204" pitchFamily="18" charset="0"/>
              </a:rPr>
              <a:t> могли </a:t>
            </a:r>
            <a:r>
              <a:rPr lang="ru-RU" sz="2000" dirty="0" err="1">
                <a:latin typeface="Bookman Old Style" panose="02050604050505020204" pitchFamily="18" charset="0"/>
              </a:rPr>
              <a:t>тільки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чоловіки</a:t>
            </a:r>
            <a:r>
              <a:rPr lang="ru-RU" sz="2000" dirty="0">
                <a:latin typeface="Bookman Old Style" panose="02050604050505020204" pitchFamily="18" charset="0"/>
              </a:rPr>
              <a:t> (як </a:t>
            </a:r>
            <a:r>
              <a:rPr lang="ru-RU" sz="2000" dirty="0" err="1">
                <a:latin typeface="Bookman Old Style" panose="02050604050505020204" pitchFamily="18" charset="0"/>
              </a:rPr>
              <a:t>це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зазвичай</a:t>
            </a:r>
            <a:r>
              <a:rPr lang="ru-RU" sz="2000" dirty="0">
                <a:latin typeface="Bookman Old Style" panose="02050604050505020204" pitchFamily="18" charset="0"/>
              </a:rPr>
              <a:t> водиться в </a:t>
            </a:r>
            <a:r>
              <a:rPr lang="ru-RU" sz="2000" dirty="0" err="1">
                <a:latin typeface="Bookman Old Style" panose="02050604050505020204" pitchFamily="18" charset="0"/>
              </a:rPr>
              <a:t>Японії</a:t>
            </a:r>
            <a:r>
              <a:rPr lang="ru-RU" sz="2000" dirty="0">
                <a:latin typeface="Bookman Old Style" panose="02050604050505020204" pitchFamily="18" charset="0"/>
              </a:rPr>
              <a:t>), але в </a:t>
            </a:r>
            <a:r>
              <a:rPr lang="ru-RU" sz="2000" dirty="0" err="1">
                <a:latin typeface="Bookman Old Style" panose="02050604050505020204" pitchFamily="18" charset="0"/>
              </a:rPr>
              <a:t>даний</a:t>
            </a:r>
            <a:r>
              <a:rPr lang="ru-RU" sz="2000" dirty="0">
                <a:latin typeface="Bookman Old Style" panose="02050604050505020204" pitchFamily="18" charset="0"/>
              </a:rPr>
              <a:t> час </a:t>
            </a:r>
            <a:r>
              <a:rPr lang="ru-RU" sz="2000" dirty="0" err="1">
                <a:latin typeface="Bookman Old Style" panose="02050604050505020204" pitchFamily="18" charset="0"/>
              </a:rPr>
              <a:t>жінки</a:t>
            </a:r>
            <a:r>
              <a:rPr lang="ru-RU" sz="2000" dirty="0">
                <a:latin typeface="Bookman Old Style" panose="02050604050505020204" pitchFamily="18" charset="0"/>
              </a:rPr>
              <a:t> так само </a:t>
            </a:r>
            <a:r>
              <a:rPr lang="ru-RU" sz="2000" dirty="0" err="1">
                <a:latin typeface="Bookman Old Style" panose="02050604050505020204" pitchFamily="18" charset="0"/>
              </a:rPr>
              <a:t>мають</a:t>
            </a:r>
            <a:r>
              <a:rPr lang="ru-RU" sz="2000" dirty="0">
                <a:latin typeface="Bookman Old Style" panose="02050604050505020204" pitchFamily="18" charset="0"/>
              </a:rPr>
              <a:t> право </a:t>
            </a:r>
            <a:r>
              <a:rPr lang="ru-RU" sz="2000" dirty="0" err="1">
                <a:latin typeface="Bookman Old Style" panose="02050604050505020204" pitchFamily="18" charset="0"/>
              </a:rPr>
              <a:t>вчитися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цьому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мистецтву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4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Сучасні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японські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школи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флористики</a:t>
            </a:r>
            <a:endParaRPr lang="ru-RU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8" y="1953021"/>
            <a:ext cx="7004844" cy="4644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221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Косу </a:t>
            </a:r>
            <a:r>
              <a:rPr lang="ru-RU" sz="2000" dirty="0" err="1">
                <a:latin typeface="Bookman Old Style" panose="02050604050505020204" pitchFamily="18" charset="0"/>
              </a:rPr>
              <a:t>Тсудзі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Koshu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Tsujii</a:t>
            </a:r>
            <a:r>
              <a:rPr lang="en-US" sz="2000" dirty="0">
                <a:latin typeface="Bookman Old Style" panose="02050604050505020204" pitchFamily="18" charset="0"/>
              </a:rPr>
              <a:t>), </a:t>
            </a:r>
            <a:r>
              <a:rPr lang="ru-RU" sz="2000" dirty="0" err="1">
                <a:latin typeface="Bookman Old Style" panose="02050604050505020204" pitchFamily="18" charset="0"/>
              </a:rPr>
              <a:t>послідовник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нової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Moribana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був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запрошений</a:t>
            </a:r>
            <a:r>
              <a:rPr lang="ru-RU" sz="2000" dirty="0">
                <a:latin typeface="Bookman Old Style" panose="02050604050505020204" pitchFamily="18" charset="0"/>
              </a:rPr>
              <a:t> для </a:t>
            </a:r>
            <a:r>
              <a:rPr lang="ru-RU" sz="2000" dirty="0" err="1">
                <a:latin typeface="Bookman Old Style" panose="02050604050505020204" pitchFamily="18" charset="0"/>
              </a:rPr>
              <a:t>відновлення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храмі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Дайкакудзі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Daikakuji</a:t>
            </a:r>
            <a:r>
              <a:rPr lang="en-US" sz="2000" dirty="0">
                <a:latin typeface="Bookman Old Style" panose="02050604050505020204" pitchFamily="18" charset="0"/>
              </a:rPr>
              <a:t>), </a:t>
            </a:r>
            <a:r>
              <a:rPr lang="ru-RU" sz="2000" dirty="0">
                <a:latin typeface="Bookman Old Style" panose="02050604050505020204" pitchFamily="18" charset="0"/>
              </a:rPr>
              <a:t>яка і </a:t>
            </a:r>
            <a:r>
              <a:rPr lang="ru-RU" sz="2000" dirty="0" err="1">
                <a:latin typeface="Bookman Old Style" panose="02050604050505020204" pitchFamily="18" charset="0"/>
              </a:rPr>
              <a:t>тепер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відома</a:t>
            </a:r>
            <a:r>
              <a:rPr lang="ru-RU" sz="2000" dirty="0">
                <a:latin typeface="Bookman Old Style" panose="02050604050505020204" pitchFamily="18" charset="0"/>
              </a:rPr>
              <a:t> як школа </a:t>
            </a:r>
            <a:r>
              <a:rPr lang="en-US" sz="2000" dirty="0">
                <a:latin typeface="Bookman Old Style" panose="02050604050505020204" pitchFamily="18" charset="0"/>
              </a:rPr>
              <a:t>Saga. </a:t>
            </a:r>
            <a:r>
              <a:rPr lang="ru-RU" sz="2000" dirty="0" err="1">
                <a:latin typeface="Bookman Old Style" panose="02050604050505020204" pitchFamily="18" charset="0"/>
              </a:rPr>
              <a:t>Крім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школі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Saga </a:t>
            </a:r>
            <a:r>
              <a:rPr lang="ru-RU" sz="2000" dirty="0" err="1">
                <a:latin typeface="Bookman Old Style" panose="02050604050505020204" pitchFamily="18" charset="0"/>
              </a:rPr>
              <a:t>викладаються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інші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мистецтва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наприклад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каліграфія</a:t>
            </a:r>
            <a:r>
              <a:rPr lang="ru-RU" sz="2000" dirty="0">
                <a:latin typeface="Bookman Old Style" panose="02050604050505020204" pitchFamily="18" charset="0"/>
              </a:rPr>
              <a:t>. Тока Адат (</a:t>
            </a:r>
            <a:r>
              <a:rPr lang="en-US" sz="2000" dirty="0" err="1">
                <a:latin typeface="Bookman Old Style" panose="02050604050505020204" pitchFamily="18" charset="0"/>
              </a:rPr>
              <a:t>Choka</a:t>
            </a:r>
            <a:r>
              <a:rPr lang="en-US" sz="2000" dirty="0">
                <a:latin typeface="Bookman Old Style" panose="02050604050505020204" pitchFamily="18" charset="0"/>
              </a:rPr>
              <a:t> Adachi) </a:t>
            </a:r>
            <a:r>
              <a:rPr lang="ru-RU" sz="2000" dirty="0" err="1">
                <a:latin typeface="Bookman Old Style" panose="02050604050505020204" pitchFamily="18" charset="0"/>
              </a:rPr>
              <a:t>заснував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свій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власний</a:t>
            </a:r>
            <a:r>
              <a:rPr lang="ru-RU" sz="2000" dirty="0">
                <a:latin typeface="Bookman Old Style" panose="02050604050505020204" pitchFamily="18" charset="0"/>
              </a:rPr>
              <a:t> стиль (стиль </a:t>
            </a:r>
            <a:r>
              <a:rPr lang="en-US" sz="2000" dirty="0">
                <a:latin typeface="Bookman Old Style" panose="02050604050505020204" pitchFamily="18" charset="0"/>
              </a:rPr>
              <a:t>Adachi), </a:t>
            </a:r>
            <a:r>
              <a:rPr lang="ru-RU" sz="2000" dirty="0" err="1">
                <a:latin typeface="Bookman Old Style" panose="02050604050505020204" pitchFamily="18" charset="0"/>
              </a:rPr>
              <a:t>використовуючи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напрацювання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Moribana</a:t>
            </a:r>
            <a:r>
              <a:rPr lang="en-US" sz="2000" dirty="0" smtClean="0">
                <a:latin typeface="Bookman Old Style" panose="02050604050505020204" pitchFamily="18" charset="0"/>
              </a:rPr>
              <a:t>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031217"/>
            <a:ext cx="57150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383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69" y="3284984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Bookman Old Style" panose="02050604050505020204" pitchFamily="18" charset="0"/>
              </a:rPr>
              <a:t>Приблизно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в той же </a:t>
            </a:r>
            <a:r>
              <a:rPr lang="ru-RU" sz="2000" dirty="0" err="1">
                <a:latin typeface="Bookman Old Style" panose="02050604050505020204" pitchFamily="18" charset="0"/>
              </a:rPr>
              <a:t>самий</a:t>
            </a:r>
            <a:r>
              <a:rPr lang="ru-RU" sz="2000" dirty="0">
                <a:latin typeface="Bookman Old Style" panose="02050604050505020204" pitchFamily="18" charset="0"/>
              </a:rPr>
              <a:t> час </a:t>
            </a:r>
            <a:r>
              <a:rPr lang="ru-RU" sz="2000" dirty="0" err="1">
                <a:latin typeface="Bookman Old Style" panose="02050604050505020204" pitchFamily="18" charset="0"/>
              </a:rPr>
              <a:t>виник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ще</a:t>
            </a:r>
            <a:r>
              <a:rPr lang="ru-RU" sz="2000" dirty="0">
                <a:latin typeface="Bookman Old Style" panose="02050604050505020204" pitchFamily="18" charset="0"/>
              </a:rPr>
              <a:t> один </a:t>
            </a:r>
            <a:r>
              <a:rPr lang="ru-RU" sz="2000" dirty="0" err="1">
                <a:latin typeface="Bookman Old Style" panose="02050604050505020204" pitchFamily="18" charset="0"/>
              </a:rPr>
              <a:t>новий</a:t>
            </a:r>
            <a:r>
              <a:rPr lang="ru-RU" sz="2000" dirty="0">
                <a:latin typeface="Bookman Old Style" panose="02050604050505020204" pitchFamily="18" charset="0"/>
              </a:rPr>
              <a:t> стиль, </a:t>
            </a:r>
            <a:r>
              <a:rPr lang="ru-RU" sz="2000" dirty="0" err="1">
                <a:latin typeface="Bookman Old Style" panose="02050604050505020204" pitchFamily="18" charset="0"/>
              </a:rPr>
              <a:t>який</a:t>
            </a:r>
            <a:r>
              <a:rPr lang="ru-RU" sz="2000" dirty="0">
                <a:latin typeface="Bookman Old Style" panose="02050604050505020204" pitchFamily="18" charset="0"/>
              </a:rPr>
              <a:t> привернув до себе </a:t>
            </a:r>
            <a:r>
              <a:rPr lang="ru-RU" sz="2000" dirty="0" err="1">
                <a:latin typeface="Bookman Old Style" panose="02050604050505020204" pitchFamily="18" charset="0"/>
              </a:rPr>
              <a:t>увагу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своїм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вільним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підходом</a:t>
            </a:r>
            <a:r>
              <a:rPr lang="ru-RU" sz="2000" dirty="0">
                <a:latin typeface="Bookman Old Style" panose="02050604050505020204" pitchFamily="18" charset="0"/>
              </a:rPr>
              <a:t> до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композиції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яскравістю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використовуваних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компонентів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Цей</a:t>
            </a:r>
            <a:r>
              <a:rPr lang="ru-RU" sz="2000" dirty="0">
                <a:latin typeface="Bookman Old Style" panose="02050604050505020204" pitchFamily="18" charset="0"/>
              </a:rPr>
              <a:t> стиль </a:t>
            </a:r>
            <a:r>
              <a:rPr lang="ru-RU" sz="2000" dirty="0" err="1">
                <a:latin typeface="Bookman Old Style" panose="02050604050505020204" pitchFamily="18" charset="0"/>
              </a:rPr>
              <a:t>відомий</a:t>
            </a:r>
            <a:r>
              <a:rPr lang="ru-RU" sz="2000" dirty="0">
                <a:latin typeface="Bookman Old Style" panose="02050604050505020204" pitchFamily="18" charset="0"/>
              </a:rPr>
              <a:t> як «</a:t>
            </a:r>
            <a:r>
              <a:rPr lang="ru-RU" sz="2000" dirty="0" err="1">
                <a:latin typeface="Bookman Old Style" panose="02050604050505020204" pitchFamily="18" charset="0"/>
              </a:rPr>
              <a:t>художній</a:t>
            </a:r>
            <a:r>
              <a:rPr lang="ru-RU" sz="2000" dirty="0">
                <a:latin typeface="Bookman Old Style" panose="02050604050505020204" pitchFamily="18" charset="0"/>
              </a:rPr>
              <a:t> стиль» і </a:t>
            </a:r>
            <a:r>
              <a:rPr lang="ru-RU" sz="2000" dirty="0" err="1">
                <a:latin typeface="Bookman Old Style" panose="02050604050505020204" pitchFamily="18" charset="0"/>
              </a:rPr>
              <a:t>його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засновником</a:t>
            </a:r>
            <a:r>
              <a:rPr lang="ru-RU" sz="2000" dirty="0">
                <a:latin typeface="Bookman Old Style" panose="02050604050505020204" pitchFamily="18" charset="0"/>
              </a:rPr>
              <a:t> є </a:t>
            </a:r>
            <a:r>
              <a:rPr lang="ru-RU" sz="2000" dirty="0" err="1">
                <a:latin typeface="Bookman Old Style" panose="02050604050505020204" pitchFamily="18" charset="0"/>
              </a:rPr>
              <a:t>Іссотей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Нісікава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Issotei</a:t>
            </a:r>
            <a:r>
              <a:rPr lang="en-US" sz="2000" dirty="0">
                <a:latin typeface="Bookman Old Style" panose="02050604050505020204" pitchFamily="18" charset="0"/>
              </a:rPr>
              <a:t> Nishikawa).</a:t>
            </a:r>
          </a:p>
          <a:p>
            <a:pPr algn="ctr"/>
            <a:endParaRPr lang="en-US" sz="2000" dirty="0">
              <a:latin typeface="Bookman Old Style" panose="02050604050505020204" pitchFamily="18" charset="0"/>
            </a:endParaRPr>
          </a:p>
          <a:p>
            <a:pPr algn="ctr"/>
            <a:r>
              <a:rPr lang="en-US" sz="2000" dirty="0">
                <a:latin typeface="Bookman Old Style" panose="02050604050505020204" pitchFamily="18" charset="0"/>
              </a:rPr>
              <a:t>     </a:t>
            </a:r>
            <a:r>
              <a:rPr lang="ru-RU" sz="2000" dirty="0" err="1">
                <a:latin typeface="Bookman Old Style" panose="02050604050505020204" pitchFamily="18" charset="0"/>
              </a:rPr>
              <a:t>Головним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послідовником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цього</a:t>
            </a:r>
            <a:r>
              <a:rPr lang="ru-RU" sz="2000" dirty="0">
                <a:latin typeface="Bookman Old Style" panose="02050604050505020204" pitchFamily="18" charset="0"/>
              </a:rPr>
              <a:t> стилю </a:t>
            </a:r>
            <a:r>
              <a:rPr lang="ru-RU" sz="2000" dirty="0" err="1">
                <a:latin typeface="Bookman Old Style" panose="02050604050505020204" pitchFamily="18" charset="0"/>
              </a:rPr>
              <a:t>був</a:t>
            </a:r>
            <a:r>
              <a:rPr lang="ru-RU" sz="2000" dirty="0">
                <a:latin typeface="Bookman Old Style" panose="02050604050505020204" pitchFamily="18" charset="0"/>
              </a:rPr>
              <a:t> Софу </a:t>
            </a:r>
            <a:r>
              <a:rPr lang="ru-RU" sz="2000" dirty="0" err="1">
                <a:latin typeface="Bookman Old Style" panose="02050604050505020204" pitchFamily="18" charset="0"/>
              </a:rPr>
              <a:t>Тесігахара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що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заснував</a:t>
            </a:r>
            <a:r>
              <a:rPr lang="ru-RU" sz="2000" dirty="0">
                <a:latin typeface="Bookman Old Style" panose="02050604050505020204" pitchFamily="18" charset="0"/>
              </a:rPr>
              <a:t> школу </a:t>
            </a:r>
            <a:r>
              <a:rPr lang="en-US" sz="2000" dirty="0" err="1">
                <a:latin typeface="Bookman Old Style" panose="02050604050505020204" pitchFamily="18" charset="0"/>
              </a:rPr>
              <a:t>Sogetsu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в 1926 </a:t>
            </a:r>
            <a:r>
              <a:rPr lang="ru-RU" sz="2000" dirty="0" err="1">
                <a:latin typeface="Bookman Old Style" panose="02050604050505020204" pitchFamily="18" charset="0"/>
              </a:rPr>
              <a:t>році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Іншим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діячем</a:t>
            </a:r>
            <a:r>
              <a:rPr lang="ru-RU" sz="2000" dirty="0">
                <a:latin typeface="Bookman Old Style" panose="02050604050505020204" pitchFamily="18" charset="0"/>
              </a:rPr>
              <a:t> нового </a:t>
            </a:r>
            <a:r>
              <a:rPr lang="ru-RU" sz="2000" dirty="0" err="1">
                <a:latin typeface="Bookman Old Style" panose="02050604050505020204" pitchFamily="18" charset="0"/>
              </a:rPr>
              <a:t>віяння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мистецтві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ікебани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був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творець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Ichiyo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який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запропонував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розміщувати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композиції</a:t>
            </a:r>
            <a:r>
              <a:rPr lang="ru-RU" sz="2000" dirty="0">
                <a:latin typeface="Bookman Old Style" panose="02050604050505020204" pitchFamily="18" charset="0"/>
              </a:rPr>
              <a:t> не </a:t>
            </a:r>
            <a:r>
              <a:rPr lang="ru-RU" sz="2000" dirty="0" err="1">
                <a:latin typeface="Bookman Old Style" panose="02050604050505020204" pitchFamily="18" charset="0"/>
              </a:rPr>
              <a:t>тільки</a:t>
            </a:r>
            <a:r>
              <a:rPr lang="ru-RU" sz="2000" dirty="0"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latin typeface="Bookman Old Style" panose="02050604050505020204" pitchFamily="18" charset="0"/>
              </a:rPr>
              <a:t>ніші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токонома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338809" cy="267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" y="193651"/>
            <a:ext cx="3657600" cy="2359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4975049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121</TotalTime>
  <Words>880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Autumn</vt:lpstr>
      <vt:lpstr>Японська школа флористики – Ікебана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Ріккі -    </vt:lpstr>
      <vt:lpstr>- Чабани -</vt:lpstr>
      <vt:lpstr>- Нагеїре -</vt:lpstr>
      <vt:lpstr>- Сейко -</vt:lpstr>
      <vt:lpstr>- Морибана -</vt:lpstr>
      <vt:lpstr>- Тябана -</vt:lpstr>
      <vt:lpstr>- Согецу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Японська школа флористики – Ікебана </dc:title>
  <cp:lastModifiedBy>User</cp:lastModifiedBy>
  <cp:revision>9</cp:revision>
  <dcterms:modified xsi:type="dcterms:W3CDTF">2020-03-29T16:15:45Z</dcterms:modified>
</cp:coreProperties>
</file>