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1296143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Біологічна роль металів та неметалів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2636912"/>
            <a:ext cx="4104456" cy="8640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Урок 11 клас</a:t>
            </a:r>
            <a:endParaRPr lang="ru-RU" dirty="0"/>
          </a:p>
        </p:txBody>
      </p:sp>
      <p:pic>
        <p:nvPicPr>
          <p:cNvPr id="7170" name="Picture 2" descr="Картинки по запросу &quot;Біологічне значення металічних і неметалічних елементів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5135219" cy="298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БІОЛОГІЧНЕ ЗНАЧЕННЯ МЕТАЛІЧНИХ ЕЛЕМЕНТІВ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 smtClean="0"/>
              <a:t>Йони</a:t>
            </a:r>
            <a:r>
              <a:rPr lang="ru-RU" i="1" dirty="0" smtClean="0"/>
              <a:t> </a:t>
            </a:r>
            <a:r>
              <a:rPr lang="ru-RU" i="1" dirty="0" err="1" smtClean="0"/>
              <a:t>Феруму</a:t>
            </a:r>
            <a:r>
              <a:rPr lang="ru-RU" i="1" dirty="0" smtClean="0"/>
              <a:t> Fe</a:t>
            </a:r>
            <a:r>
              <a:rPr lang="ru-RU" i="1" baseline="30000" dirty="0" smtClean="0"/>
              <a:t>2+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818656" cy="11821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 err="1" smtClean="0"/>
              <a:t>Добова</a:t>
            </a:r>
            <a:r>
              <a:rPr lang="ru-RU" dirty="0" smtClean="0"/>
              <a:t> потреба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елементі</a:t>
            </a:r>
            <a:r>
              <a:rPr lang="ru-RU" dirty="0" smtClean="0"/>
              <a:t> становить </a:t>
            </a:r>
            <a:r>
              <a:rPr lang="ru-RU" dirty="0" err="1" smtClean="0"/>
              <a:t>всього</a:t>
            </a:r>
            <a:r>
              <a:rPr lang="ru-RU" dirty="0" smtClean="0"/>
              <a:t> 15-20 мг.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72815"/>
            <a:ext cx="4041775" cy="402059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Феруму</a:t>
            </a:r>
            <a:r>
              <a:rPr lang="ru-RU" dirty="0" smtClean="0"/>
              <a:t> в </a:t>
            </a:r>
            <a:r>
              <a:rPr lang="ru-RU" dirty="0" err="1" smtClean="0"/>
              <a:t>харчових</a:t>
            </a:r>
            <a:r>
              <a:rPr lang="ru-RU" dirty="0" smtClean="0"/>
              <a:t> продуктах</a:t>
            </a:r>
          </a:p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3131841" y="1988840"/>
          <a:ext cx="5554960" cy="4536506"/>
        </p:xfrm>
        <a:graphic>
          <a:graphicData uri="http://schemas.openxmlformats.org/drawingml/2006/table">
            <a:tbl>
              <a:tblPr/>
              <a:tblGrid>
                <a:gridCol w="1388740"/>
                <a:gridCol w="1388740"/>
                <a:gridCol w="1388740"/>
                <a:gridCol w="1388740"/>
              </a:tblGrid>
              <a:tr h="6979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Продукти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Вміст Феруму, мг у 100 г продукту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Продукти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Вміст Феруму, мг у 100 г продукту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FE8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Морська</a:t>
                      </a: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капуста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Груша свіжа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Соя (зерно)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Яблуко</a:t>
                      </a: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свіже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Горох (зерно)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9,7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Петрушка (зелень)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1,9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Горіхи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2,3-5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Кріп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Шпинат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Буряк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Гречка ядриця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Обліпиха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Хліб формовий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Капуста </a:t>
                      </a: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цвітна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Вівсяні пластівці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3,6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Шипшина</a:t>
                      </a: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свіжа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Чорнослив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Смородина </a:t>
                      </a:r>
                      <a:r>
                        <a:rPr lang="ru-RU" sz="1200" dirty="0" err="1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чорна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1,3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Пшоно (крупа)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Малина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8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Кукурудзяна крупа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2,7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Суниця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292B2C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1,2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https://history.vn.ua/pidruchniki/yaroshenko-chemistry-11-class-2019-standard-level/yaroshenko-chemistry-11-class-2019-standard-level.files/image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280831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err="1" smtClean="0"/>
              <a:t>Працюємо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медійними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джерелами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err="1" smtClean="0"/>
              <a:t>Складіть</a:t>
            </a:r>
            <a:r>
              <a:rPr lang="ru-RU" dirty="0" smtClean="0"/>
              <a:t> у </a:t>
            </a:r>
            <a:r>
              <a:rPr lang="ru-RU" dirty="0" err="1" smtClean="0"/>
              <a:t>робочих</a:t>
            </a:r>
            <a:r>
              <a:rPr lang="ru-RU" dirty="0" smtClean="0"/>
              <a:t> </a:t>
            </a:r>
            <a:r>
              <a:rPr lang="ru-RU" dirty="0" err="1" smtClean="0"/>
              <a:t>зошитах</a:t>
            </a:r>
            <a:r>
              <a:rPr lang="ru-RU" dirty="0" smtClean="0"/>
              <a:t>, за </a:t>
            </a:r>
            <a:r>
              <a:rPr lang="ru-RU" dirty="0" err="1" smtClean="0"/>
              <a:t>аналогією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розглянутою</a:t>
            </a:r>
            <a:r>
              <a:rPr lang="ru-RU" dirty="0" smtClean="0"/>
              <a:t> </a:t>
            </a:r>
            <a:r>
              <a:rPr lang="ru-RU" dirty="0" smtClean="0"/>
              <a:t>таблицею, </a:t>
            </a:r>
            <a:r>
              <a:rPr lang="ru-RU" dirty="0" err="1" smtClean="0"/>
              <a:t>таблицю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</a:t>
            </a:r>
            <a:r>
              <a:rPr lang="ru-RU" dirty="0" smtClean="0"/>
              <a:t>про: </a:t>
            </a:r>
          </a:p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багаті</a:t>
            </a:r>
            <a:r>
              <a:rPr lang="ru-RU" dirty="0" smtClean="0"/>
              <a:t> на </a:t>
            </a:r>
            <a:r>
              <a:rPr lang="ru-RU" dirty="0" err="1" smtClean="0"/>
              <a:t>Ферум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І група;</a:t>
            </a:r>
            <a:endParaRPr lang="ru-RU" dirty="0" smtClean="0"/>
          </a:p>
          <a:p>
            <a:r>
              <a:rPr lang="ru-RU" dirty="0" err="1" smtClean="0"/>
              <a:t>харчові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uk-UA" dirty="0" smtClean="0"/>
              <a:t>рослинного та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</a:t>
            </a:r>
            <a:r>
              <a:rPr lang="ru-RU" dirty="0" err="1" smtClean="0"/>
              <a:t>багаті</a:t>
            </a:r>
            <a:r>
              <a:rPr lang="ru-RU" dirty="0" smtClean="0"/>
              <a:t> на </a:t>
            </a:r>
            <a:r>
              <a:rPr lang="uk-UA" dirty="0" smtClean="0"/>
              <a:t>Кальцій </a:t>
            </a:r>
            <a:r>
              <a:rPr lang="uk-UA" dirty="0" smtClean="0"/>
              <a:t> - 2 група;</a:t>
            </a:r>
            <a:endParaRPr lang="ru-RU" dirty="0" smtClean="0"/>
          </a:p>
          <a:p>
            <a:r>
              <a:rPr lang="uk-UA" dirty="0" smtClean="0"/>
              <a:t>на Магній </a:t>
            </a:r>
            <a:r>
              <a:rPr lang="uk-UA" dirty="0" smtClean="0"/>
              <a:t> - 3 група;  </a:t>
            </a:r>
          </a:p>
          <a:p>
            <a:r>
              <a:rPr lang="uk-UA" dirty="0" smtClean="0"/>
              <a:t>на </a:t>
            </a:r>
            <a:r>
              <a:rPr lang="uk-UA" dirty="0" smtClean="0"/>
              <a:t>Калій </a:t>
            </a:r>
            <a:r>
              <a:rPr lang="uk-UA" dirty="0" smtClean="0"/>
              <a:t> - 4 група; </a:t>
            </a:r>
          </a:p>
          <a:p>
            <a:r>
              <a:rPr lang="uk-UA" dirty="0" smtClean="0"/>
              <a:t>на </a:t>
            </a:r>
            <a:r>
              <a:rPr lang="uk-UA" dirty="0" smtClean="0"/>
              <a:t>Натрій – </a:t>
            </a:r>
            <a:r>
              <a:rPr lang="uk-UA" dirty="0" smtClean="0"/>
              <a:t>5 група.</a:t>
            </a:r>
          </a:p>
          <a:p>
            <a:pPr>
              <a:buNone/>
            </a:pPr>
            <a:r>
              <a:rPr lang="uk-UA" b="1" dirty="0" smtClean="0"/>
              <a:t>Зробіть висновок</a:t>
            </a:r>
            <a:r>
              <a:rPr lang="uk-UA" b="1" dirty="0" smtClean="0"/>
              <a:t>, які продукти треба вживати й в якій кількості з урахуванням добової потреби організму в мікроелементі.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7652" name="Picture 4" descr="Картинки по запросу &quot;медійні джерел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1593" y="3140968"/>
            <a:ext cx="1612407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err="1" smtClean="0"/>
              <a:t>Сторінка</a:t>
            </a:r>
            <a:r>
              <a:rPr lang="ru-RU" b="1" dirty="0" smtClean="0"/>
              <a:t> </a:t>
            </a:r>
            <a:r>
              <a:rPr lang="ru-RU" b="1" dirty="0" err="1" smtClean="0"/>
              <a:t>ерудита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11807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baseline="30000" dirty="0" smtClean="0"/>
              <a:t>  135</a:t>
            </a:r>
            <a:r>
              <a:rPr lang="ru-RU" dirty="0" smtClean="0"/>
              <a:t>Cs 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baseline="30000" dirty="0" smtClean="0"/>
              <a:t>137</a:t>
            </a:r>
            <a:r>
              <a:rPr lang="ru-RU" dirty="0" smtClean="0"/>
              <a:t>Cs, </a:t>
            </a:r>
            <a:r>
              <a:rPr lang="ru-RU" baseline="30000" dirty="0" smtClean="0"/>
              <a:t>90</a:t>
            </a:r>
            <a:r>
              <a:rPr lang="ru-RU" dirty="0" smtClean="0"/>
              <a:t>Sr – </a:t>
            </a:r>
            <a:r>
              <a:rPr lang="ru-RU" dirty="0" err="1" smtClean="0"/>
              <a:t>ізотопи</a:t>
            </a:r>
            <a:r>
              <a:rPr lang="ru-RU" dirty="0" smtClean="0"/>
              <a:t> - </a:t>
            </a:r>
            <a:r>
              <a:rPr lang="ru-RU" dirty="0" err="1" smtClean="0"/>
              <a:t>забруднювачі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напіврозпаду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30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6626" name="Picture 2" descr="Картинки по запросу &quot;Чорнобиль ізотопи- забруднювач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068960"/>
            <a:ext cx="3333750" cy="2724151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&quot;Чорнобиль ізотопи- забруднювач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852936"/>
            <a:ext cx="4363171" cy="3695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/>
              <a:t>Знаємо</a:t>
            </a:r>
            <a:r>
              <a:rPr lang="ru-RU" b="1" dirty="0" smtClean="0"/>
              <a:t>, </a:t>
            </a:r>
            <a:r>
              <a:rPr lang="ru-RU" b="1" dirty="0" err="1" smtClean="0"/>
              <a:t>розуміємо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6817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1.  </a:t>
            </a:r>
            <a:r>
              <a:rPr lang="ru-RU" dirty="0" err="1" smtClean="0"/>
              <a:t>Проаналізуйте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, </a:t>
            </a:r>
            <a:r>
              <a:rPr lang="ru-RU" dirty="0" err="1" smtClean="0"/>
              <a:t>розглянутих</a:t>
            </a:r>
            <a:r>
              <a:rPr lang="ru-RU" dirty="0" smtClean="0"/>
              <a:t> у </a:t>
            </a:r>
            <a:r>
              <a:rPr lang="ru-RU" dirty="0" err="1" smtClean="0"/>
              <a:t>параграфі</a:t>
            </a:r>
            <a:r>
              <a:rPr lang="ru-RU" dirty="0" smtClean="0"/>
              <a:t>.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них </a:t>
            </a:r>
            <a:r>
              <a:rPr lang="ru-RU" dirty="0" err="1" smtClean="0"/>
              <a:t>переважають</a:t>
            </a:r>
            <a:r>
              <a:rPr lang="ru-RU" dirty="0" smtClean="0"/>
              <a:t> у продуктах </a:t>
            </a:r>
            <a:r>
              <a:rPr lang="ru-RU" dirty="0" err="1" smtClean="0"/>
              <a:t>рослинного</a:t>
            </a:r>
            <a:r>
              <a:rPr lang="ru-RU" dirty="0" smtClean="0"/>
              <a:t>, а </a:t>
            </a:r>
            <a:r>
              <a:rPr lang="ru-RU" dirty="0" err="1" smtClean="0"/>
              <a:t>які</a:t>
            </a:r>
            <a:r>
              <a:rPr lang="ru-RU" dirty="0" smtClean="0"/>
              <a:t> —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?</a:t>
            </a:r>
          </a:p>
          <a:p>
            <a:pPr lvl="0">
              <a:buNone/>
            </a:pPr>
            <a:r>
              <a:rPr lang="uk-UA" dirty="0" smtClean="0"/>
              <a:t>2. Складіть </a:t>
            </a:r>
            <a:r>
              <a:rPr lang="uk-UA" dirty="0" smtClean="0"/>
              <a:t>діаграму, яка ілюструє співвідношення біологічно важливих хімічних елементів у добовому раціоні людини. Який елемент виявився «рекордсменом» з позиції щоденної норми споживання.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3. Змоделюйте </a:t>
            </a:r>
            <a:r>
              <a:rPr lang="uk-UA" dirty="0" smtClean="0"/>
              <a:t>зв'язки між харчуванням, хімічними елементами й оптимальним функціонуванням організму.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602" name="Picture 2" descr="Картинки по запросу &quot;Решение задач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7284" y="188640"/>
            <a:ext cx="2296716" cy="1722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Знаємо, розуміємо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9248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4. </a:t>
            </a:r>
            <a:r>
              <a:rPr lang="ru-RU" dirty="0" err="1" smtClean="0"/>
              <a:t>Користуючись</a:t>
            </a:r>
            <a:r>
              <a:rPr lang="ru-RU" dirty="0" smtClean="0"/>
              <a:t> </a:t>
            </a:r>
            <a:r>
              <a:rPr lang="ru-RU" dirty="0" err="1" smtClean="0"/>
              <a:t>наведеною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, </a:t>
            </a:r>
            <a:r>
              <a:rPr lang="ru-RU" dirty="0" err="1" smtClean="0"/>
              <a:t>обчисліть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, яку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вдихає</a:t>
            </a:r>
            <a:r>
              <a:rPr lang="ru-RU" dirty="0" smtClean="0"/>
              <a:t> за: а) </a:t>
            </a:r>
            <a:r>
              <a:rPr lang="ru-RU" dirty="0" err="1" smtClean="0"/>
              <a:t>хвилину</a:t>
            </a:r>
            <a:r>
              <a:rPr lang="ru-RU" dirty="0" smtClean="0"/>
              <a:t>; б) </a:t>
            </a:r>
            <a:r>
              <a:rPr lang="ru-RU" dirty="0" err="1" smtClean="0"/>
              <a:t>добу</a:t>
            </a:r>
            <a:r>
              <a:rPr lang="ru-RU" dirty="0" smtClean="0"/>
              <a:t>; в)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dirty="0" smtClean="0"/>
              <a:t> 5</a:t>
            </a:r>
            <a:r>
              <a:rPr lang="ru-RU" dirty="0" smtClean="0"/>
              <a:t>. У </a:t>
            </a:r>
            <a:r>
              <a:rPr lang="ru-RU" dirty="0" err="1" smtClean="0"/>
              <a:t>вашому</a:t>
            </a:r>
            <a:r>
              <a:rPr lang="ru-RU" dirty="0" smtClean="0"/>
              <a:t> </a:t>
            </a:r>
            <a:r>
              <a:rPr lang="ru-RU" dirty="0" err="1" smtClean="0"/>
              <a:t>віці</a:t>
            </a:r>
            <a:r>
              <a:rPr lang="ru-RU" dirty="0" smtClean="0"/>
              <a:t> </a:t>
            </a:r>
            <a:r>
              <a:rPr lang="ru-RU" dirty="0" err="1" smtClean="0"/>
              <a:t>добова</a:t>
            </a:r>
            <a:r>
              <a:rPr lang="ru-RU" dirty="0" smtClean="0"/>
              <a:t> норма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цукру</a:t>
            </a:r>
            <a:r>
              <a:rPr lang="ru-RU" dirty="0" smtClean="0"/>
              <a:t> С</a:t>
            </a:r>
            <a:r>
              <a:rPr lang="ru-RU" baseline="-25000" dirty="0" smtClean="0"/>
              <a:t>12</a:t>
            </a:r>
            <a:r>
              <a:rPr lang="ru-RU" dirty="0" smtClean="0"/>
              <a:t>Н</a:t>
            </a:r>
            <a:r>
              <a:rPr lang="ru-RU" baseline="-25000" dirty="0" smtClean="0"/>
              <a:t>22</a:t>
            </a:r>
            <a:r>
              <a:rPr lang="ru-RU" dirty="0" smtClean="0"/>
              <a:t>О</a:t>
            </a:r>
            <a:r>
              <a:rPr lang="ru-RU" baseline="-25000" dirty="0" smtClean="0"/>
              <a:t>11</a:t>
            </a:r>
            <a:r>
              <a:rPr lang="ru-RU" dirty="0" smtClean="0"/>
              <a:t> 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45 г (</a:t>
            </a:r>
            <a:r>
              <a:rPr lang="ru-RU" dirty="0" err="1" smtClean="0"/>
              <a:t>дівчата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60 г (</a:t>
            </a:r>
            <a:r>
              <a:rPr lang="ru-RU" dirty="0" err="1" smtClean="0"/>
              <a:t>хлопці</a:t>
            </a:r>
            <a:r>
              <a:rPr lang="ru-RU" dirty="0" smtClean="0"/>
              <a:t>). </a:t>
            </a:r>
            <a:r>
              <a:rPr lang="ru-RU" dirty="0" err="1" smtClean="0"/>
              <a:t>Обчисліть</a:t>
            </a:r>
            <a:r>
              <a:rPr lang="ru-RU" dirty="0" smtClean="0"/>
              <a:t> </a:t>
            </a:r>
            <a:r>
              <a:rPr lang="ru-RU" dirty="0" err="1" smtClean="0"/>
              <a:t>об'єм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, </a:t>
            </a:r>
            <a:r>
              <a:rPr lang="ru-RU" dirty="0" err="1" smtClean="0"/>
              <a:t>необхідний</a:t>
            </a:r>
            <a:r>
              <a:rPr lang="ru-RU" dirty="0" smtClean="0"/>
              <a:t> для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окиснення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4578" name="Picture 2" descr="Картинки по запросу &quot;Решение задач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260648"/>
            <a:ext cx="205172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47048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Домашнє завдання: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4644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b="1" dirty="0" smtClean="0"/>
              <a:t>1. </a:t>
            </a:r>
            <a:r>
              <a:rPr lang="uk-UA" dirty="0" smtClean="0"/>
              <a:t>Опрацювати матеріал </a:t>
            </a:r>
            <a:r>
              <a:rPr lang="uk-UA" smtClean="0"/>
              <a:t>параграфа</a:t>
            </a:r>
            <a:r>
              <a:rPr lang="uk-UA" b="1" smtClean="0"/>
              <a:t> </a:t>
            </a:r>
            <a:r>
              <a:rPr lang="uk-UA" b="1" smtClean="0"/>
              <a:t>32, №260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2. Проаналізуйте свій харчовий раціон (за 5-7 днів) й оцініть його щодо забезпечення власного організму необхідними хімічними елементами. </a:t>
            </a:r>
            <a:r>
              <a:rPr lang="ru-RU" dirty="0" err="1" smtClean="0"/>
              <a:t>Визначте</a:t>
            </a:r>
            <a:r>
              <a:rPr lang="ru-RU" dirty="0" smtClean="0"/>
              <a:t> </a:t>
            </a:r>
            <a:r>
              <a:rPr lang="ru-RU" dirty="0" err="1" smtClean="0"/>
              <a:t>продукти</a:t>
            </a:r>
            <a:r>
              <a:rPr lang="ru-RU" dirty="0" smtClean="0"/>
              <a:t>, </a:t>
            </a:r>
            <a:r>
              <a:rPr lang="ru-RU" dirty="0" err="1" smtClean="0"/>
              <a:t>споживання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,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зменшити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включити</a:t>
            </a:r>
            <a:r>
              <a:rPr lang="ru-RU" dirty="0" smtClean="0"/>
              <a:t> до </a:t>
            </a:r>
            <a:r>
              <a:rPr lang="ru-RU" dirty="0" err="1" smtClean="0"/>
              <a:t>раціону</a:t>
            </a:r>
            <a:r>
              <a:rPr lang="ru-RU" dirty="0" smtClean="0"/>
              <a:t> </a:t>
            </a:r>
            <a:r>
              <a:rPr lang="ru-RU" dirty="0" err="1" smtClean="0"/>
              <a:t>задля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добової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 </a:t>
            </a:r>
            <a:r>
              <a:rPr lang="ru-RU" dirty="0" err="1" smtClean="0"/>
              <a:t>біологічно</a:t>
            </a:r>
            <a:r>
              <a:rPr lang="ru-RU" dirty="0" smtClean="0"/>
              <a:t> </a:t>
            </a:r>
            <a:r>
              <a:rPr lang="ru-RU" dirty="0" err="1" smtClean="0"/>
              <a:t>важливих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err="1" smtClean="0"/>
              <a:t>Використовуючи</a:t>
            </a:r>
            <a:r>
              <a:rPr lang="ru-RU" dirty="0" smtClean="0"/>
              <a:t> </a:t>
            </a:r>
            <a:r>
              <a:rPr lang="ru-RU" dirty="0" err="1" smtClean="0"/>
              <a:t>знання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курсу </a:t>
            </a:r>
            <a:r>
              <a:rPr lang="ru-RU" dirty="0" err="1" smtClean="0"/>
              <a:t>біології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хімії</a:t>
            </a:r>
            <a:r>
              <a:rPr lang="ru-RU" dirty="0" smtClean="0"/>
              <a:t>, </a:t>
            </a:r>
            <a:r>
              <a:rPr lang="ru-RU" dirty="0" err="1" smtClean="0"/>
              <a:t>додаткові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r>
              <a:rPr lang="ru-RU" dirty="0" smtClean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, </a:t>
            </a:r>
            <a:r>
              <a:rPr lang="ru-RU" dirty="0" err="1" smtClean="0"/>
              <a:t>спрогнозуйте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дефіциту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елементів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3554" name="Picture 2" descr="Картинки по запросу &quot;Решение задач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2409" y="0"/>
            <a:ext cx="3011591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/>
              <a:t>Актуалізуємо  знання: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3528392" cy="49685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uk-UA" dirty="0" smtClean="0"/>
              <a:t> •</a:t>
            </a:r>
            <a:r>
              <a:rPr lang="en-US" dirty="0" smtClean="0"/>
              <a:t> </a:t>
            </a:r>
            <a:r>
              <a:rPr lang="uk-UA" i="1" dirty="0" smtClean="0"/>
              <a:t>Пригадайте з 10 класу склад білків, жирів, вуглеводів, їх біологічну роль.</a:t>
            </a:r>
            <a:endParaRPr lang="ru-RU" dirty="0" smtClean="0"/>
          </a:p>
          <a:p>
            <a:pPr lvl="0"/>
            <a:r>
              <a:rPr lang="uk-UA" i="1" dirty="0" smtClean="0"/>
              <a:t>Які елементи переважають в складі органічних речовин?</a:t>
            </a:r>
            <a:endParaRPr lang="ru-RU" dirty="0"/>
          </a:p>
        </p:txBody>
      </p:sp>
      <p:pic>
        <p:nvPicPr>
          <p:cNvPr id="6146" name="Picture 2" descr="Картинки по запросу &quot;Біологічне значення металічних і неметалічних елементів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628800"/>
            <a:ext cx="417646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Біологічна роль Оксигену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1,8-2,4 г </a:t>
            </a:r>
            <a:r>
              <a:rPr lang="ru-RU" dirty="0" err="1" smtClean="0"/>
              <a:t>кисню</a:t>
            </a:r>
            <a:r>
              <a:rPr lang="ru-RU" dirty="0" smtClean="0"/>
              <a:t> за </a:t>
            </a:r>
            <a:r>
              <a:rPr lang="ru-RU" dirty="0" err="1" smtClean="0"/>
              <a:t>хвилину</a:t>
            </a:r>
            <a:r>
              <a:rPr lang="ru-RU" dirty="0" smtClean="0"/>
              <a:t>. Людина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споживає</a:t>
            </a:r>
            <a:r>
              <a:rPr lang="ru-RU" dirty="0" smtClean="0"/>
              <a:t> 720 дм</a:t>
            </a:r>
            <a:r>
              <a:rPr lang="ru-RU" baseline="30000" dirty="0" smtClean="0"/>
              <a:t>3</a:t>
            </a:r>
            <a:r>
              <a:rPr lang="ru-RU" dirty="0" smtClean="0"/>
              <a:t>, а </a:t>
            </a:r>
            <a:r>
              <a:rPr lang="ru-RU" dirty="0" err="1" smtClean="0"/>
              <a:t>протягом</a:t>
            </a:r>
            <a:r>
              <a:rPr lang="ru-RU" dirty="0" smtClean="0"/>
              <a:t> року — </a:t>
            </a:r>
            <a:r>
              <a:rPr lang="ru-RU" dirty="0" err="1" smtClean="0"/>
              <a:t>близько</a:t>
            </a:r>
            <a:r>
              <a:rPr lang="ru-RU" dirty="0" smtClean="0"/>
              <a:t> 262,8 м</a:t>
            </a:r>
            <a:r>
              <a:rPr lang="ru-RU" baseline="30000" dirty="0" smtClean="0"/>
              <a:t>3</a:t>
            </a:r>
            <a:r>
              <a:rPr lang="ru-RU" dirty="0" smtClean="0"/>
              <a:t> </a:t>
            </a:r>
            <a:r>
              <a:rPr lang="ru-RU" dirty="0" err="1" smtClean="0"/>
              <a:t>кисню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&quot;Біологічне значення кислород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440677"/>
            <a:ext cx="3384376" cy="3292906"/>
          </a:xfrm>
          <a:prstGeom prst="rect">
            <a:avLst/>
          </a:prstGeom>
          <a:noFill/>
        </p:spPr>
      </p:pic>
      <p:pic>
        <p:nvPicPr>
          <p:cNvPr id="5124" name="Picture 4" descr="Картинки по запросу &quot;Біологічне значення кислород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01008"/>
            <a:ext cx="4392488" cy="3294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Біологічна  </a:t>
            </a:r>
            <a:r>
              <a:rPr lang="ru-RU" b="1" i="1" dirty="0" smtClean="0"/>
              <a:t>роль Карбону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на Карбон </a:t>
            </a:r>
            <a:r>
              <a:rPr lang="ru-RU" dirty="0" err="1" smtClean="0"/>
              <a:t>припадає</a:t>
            </a:r>
            <a:r>
              <a:rPr lang="ru-RU" dirty="0" smtClean="0"/>
              <a:t> 18 %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тіла</a:t>
            </a:r>
            <a:endParaRPr lang="ru-RU" dirty="0"/>
          </a:p>
        </p:txBody>
      </p:sp>
      <p:pic>
        <p:nvPicPr>
          <p:cNvPr id="4" name="Picture 4" descr="Безимени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19"/>
            <a:ext cx="7992888" cy="4068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Біологічна роль </a:t>
            </a:r>
            <a:r>
              <a:rPr lang="ru-RU" b="1" i="1" dirty="0" err="1" smtClean="0"/>
              <a:t>Нітрогену</a:t>
            </a:r>
            <a:endParaRPr lang="ru-RU" dirty="0"/>
          </a:p>
        </p:txBody>
      </p:sp>
      <p:sp>
        <p:nvSpPr>
          <p:cNvPr id="3074" name="AutoShape 2" descr="https://upload.wikimedia.org/wikipedia/commons/d/de/Nitrogen_Cycl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&quot;біологічна роль нітроген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Картинки по запросу &quot;біологічна роль нітроген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272808" cy="507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Біологічна роль Фосфору</a:t>
            </a:r>
            <a:endParaRPr lang="ru-RU" dirty="0"/>
          </a:p>
        </p:txBody>
      </p:sp>
      <p:sp>
        <p:nvSpPr>
          <p:cNvPr id="2050" name="AutoShape 2" descr="Картинки по запросу &quot;біологічна роль Фосфор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Картинки по запросу &quot;біологічна роль Фосфору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Картинки по запросу &quot;біологічна роль Фосфор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412776"/>
            <a:ext cx="5400600" cy="2809068"/>
          </a:xfrm>
          <a:prstGeom prst="rect">
            <a:avLst/>
          </a:prstGeom>
          <a:noFill/>
        </p:spPr>
      </p:pic>
      <p:pic>
        <p:nvPicPr>
          <p:cNvPr id="2056" name="Picture 8" descr="Картинки по запросу &quot;біологічна роль Фосфору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</p:spPr>
      </p:pic>
      <p:pic>
        <p:nvPicPr>
          <p:cNvPr id="2058" name="Picture 10" descr="Картинки по запросу &quot;АТФ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3200400" cy="1428750"/>
          </a:xfrm>
          <a:prstGeom prst="rect">
            <a:avLst/>
          </a:prstGeom>
          <a:noFill/>
        </p:spPr>
      </p:pic>
      <p:pic>
        <p:nvPicPr>
          <p:cNvPr id="2060" name="Picture 12" descr="Картинки по запросу &quot;нуклеїнові кислот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00808"/>
            <a:ext cx="2798025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i="1" dirty="0" smtClean="0"/>
              <a:t>Біологічна роль </a:t>
            </a:r>
            <a:r>
              <a:rPr lang="ru-RU" b="1" i="1" dirty="0" err="1" smtClean="0"/>
              <a:t>галогенів</a:t>
            </a:r>
            <a:endParaRPr lang="ru-RU" dirty="0"/>
          </a:p>
        </p:txBody>
      </p:sp>
      <p:pic>
        <p:nvPicPr>
          <p:cNvPr id="1026" name="Picture 2" descr="https://history.vn.ua/pidruchniki/yaroshenko-chemistry-11-class-2019-standard-level/yaroshenko-chemistry-11-class-2019-standard-level.files/image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340768"/>
            <a:ext cx="4791075" cy="2314575"/>
          </a:xfrm>
          <a:prstGeom prst="rect">
            <a:avLst/>
          </a:prstGeom>
          <a:noFill/>
        </p:spPr>
      </p:pic>
      <p:pic>
        <p:nvPicPr>
          <p:cNvPr id="1028" name="Picture 4" descr="Картинки по запросу &quot;Флуор в організм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72816"/>
            <a:ext cx="3714750" cy="2981326"/>
          </a:xfrm>
          <a:prstGeom prst="rect">
            <a:avLst/>
          </a:prstGeom>
          <a:noFill/>
        </p:spPr>
      </p:pic>
      <p:pic>
        <p:nvPicPr>
          <p:cNvPr id="1030" name="Picture 6" descr="Картинки по запросу &quot;Бром в організмі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573016"/>
            <a:ext cx="3278215" cy="3051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БІОЛОГІЧНЕ ЗНАЧЕННЯ МЕТАЛІЧНИХ ЕЛЕМЕНТІВ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 smtClean="0"/>
              <a:t>Йони</a:t>
            </a:r>
            <a:r>
              <a:rPr lang="ru-RU" i="1" dirty="0" smtClean="0"/>
              <a:t> </a:t>
            </a:r>
            <a:r>
              <a:rPr lang="ru-RU" i="1" dirty="0" err="1" smtClean="0"/>
              <a:t>Натрію</a:t>
            </a:r>
            <a:r>
              <a:rPr lang="ru-RU" i="1" dirty="0" smtClean="0"/>
              <a:t> </a:t>
            </a:r>
            <a:r>
              <a:rPr lang="ru-RU" i="1" dirty="0" err="1" smtClean="0"/>
              <a:t>Na</a:t>
            </a:r>
            <a:r>
              <a:rPr lang="ru-RU" i="1" baseline="30000" dirty="0" err="1" smtClean="0"/>
              <a:t>+</a:t>
            </a:r>
            <a:r>
              <a:rPr lang="ru-RU" i="1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75818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err="1" smtClean="0"/>
              <a:t>Масова</a:t>
            </a:r>
            <a:r>
              <a:rPr lang="ru-RU" dirty="0" smtClean="0"/>
              <a:t> </a:t>
            </a:r>
            <a:r>
              <a:rPr lang="ru-RU" dirty="0" err="1" smtClean="0"/>
              <a:t>частка</a:t>
            </a:r>
            <a:r>
              <a:rPr lang="ru-RU" dirty="0" smtClean="0"/>
              <a:t> </a:t>
            </a:r>
            <a:r>
              <a:rPr lang="ru-RU" dirty="0" err="1" smtClean="0"/>
              <a:t>натрій</a:t>
            </a:r>
            <a:r>
              <a:rPr lang="ru-RU" dirty="0" smtClean="0"/>
              <a:t> хлориду в </a:t>
            </a:r>
            <a:r>
              <a:rPr lang="ru-RU" dirty="0" err="1" smtClean="0"/>
              <a:t>крові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0,9 %. </a:t>
            </a:r>
            <a:endParaRPr lang="ru-RU" dirty="0" smtClean="0"/>
          </a:p>
          <a:p>
            <a:r>
              <a:rPr lang="ru-RU" dirty="0" err="1" smtClean="0"/>
              <a:t>Добова</a:t>
            </a:r>
            <a:r>
              <a:rPr lang="ru-RU" dirty="0" smtClean="0"/>
              <a:t> потреба </a:t>
            </a:r>
            <a:r>
              <a:rPr lang="ru-RU" dirty="0" err="1" smtClean="0"/>
              <a:t>людини</a:t>
            </a:r>
            <a:r>
              <a:rPr lang="ru-RU" dirty="0" smtClean="0"/>
              <a:t>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речовині</a:t>
            </a:r>
            <a:r>
              <a:rPr lang="ru-RU" dirty="0" smtClean="0"/>
              <a:t> (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протипоказань</a:t>
            </a:r>
            <a:r>
              <a:rPr lang="ru-RU" dirty="0" smtClean="0"/>
              <a:t>) становить 1-3 г.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err="1" smtClean="0"/>
              <a:t>Йони</a:t>
            </a:r>
            <a:r>
              <a:rPr lang="ru-RU" i="1" dirty="0" smtClean="0"/>
              <a:t> </a:t>
            </a:r>
            <a:r>
              <a:rPr lang="ru-RU" i="1" dirty="0" err="1" smtClean="0"/>
              <a:t>Калію</a:t>
            </a:r>
            <a:r>
              <a:rPr lang="ru-RU" i="1" dirty="0" smtClean="0"/>
              <a:t> K</a:t>
            </a:r>
            <a:r>
              <a:rPr lang="ru-RU" i="1" baseline="30000" dirty="0" smtClean="0"/>
              <a:t>+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04621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містить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175 г </a:t>
            </a:r>
            <a:r>
              <a:rPr lang="ru-RU" dirty="0" err="1" smtClean="0"/>
              <a:t>йонів</a:t>
            </a:r>
            <a:r>
              <a:rPr lang="ru-RU" dirty="0" smtClean="0"/>
              <a:t> </a:t>
            </a:r>
            <a:r>
              <a:rPr lang="ru-RU" dirty="0" err="1" smtClean="0"/>
              <a:t>Калію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 smtClean="0"/>
              <a:t>добова</a:t>
            </a:r>
            <a:r>
              <a:rPr lang="ru-RU" dirty="0" smtClean="0"/>
              <a:t> потреба в них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4 г.</a:t>
            </a:r>
            <a:endParaRPr lang="ru-RU" dirty="0"/>
          </a:p>
        </p:txBody>
      </p:sp>
      <p:pic>
        <p:nvPicPr>
          <p:cNvPr id="21506" name="Picture 2" descr="https://history.vn.ua/pidruchniki/yaroshenko-chemistry-11-class-2019-standard-level/yaroshenko-chemistry-11-class-2019-standard-level.files/image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365103"/>
            <a:ext cx="3528392" cy="2297851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Натрій в організм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77680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БІОЛОГІЧНЕ ЗНАЧЕННЯ МЕТАЛІЧНИХ ЕЛЕМЕНТІВ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err="1" smtClean="0"/>
              <a:t>Йони</a:t>
            </a:r>
            <a:r>
              <a:rPr lang="ru-RU" i="1" dirty="0" smtClean="0"/>
              <a:t> </a:t>
            </a:r>
            <a:r>
              <a:rPr lang="ru-RU" i="1" dirty="0" err="1" smtClean="0"/>
              <a:t>Кальцію</a:t>
            </a:r>
            <a:r>
              <a:rPr lang="ru-RU" i="1" dirty="0" smtClean="0"/>
              <a:t> Са</a:t>
            </a:r>
            <a:r>
              <a:rPr lang="ru-RU" i="1" baseline="30000" dirty="0" smtClean="0"/>
              <a:t>2+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12541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Добова</a:t>
            </a:r>
            <a:r>
              <a:rPr lang="ru-RU" dirty="0" smtClean="0"/>
              <a:t> доза </a:t>
            </a:r>
            <a:r>
              <a:rPr lang="ru-RU" dirty="0" err="1" smtClean="0"/>
              <a:t>Кальцію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становить 450-800 </a:t>
            </a:r>
            <a:r>
              <a:rPr lang="ru-RU" dirty="0" smtClean="0"/>
              <a:t>мг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err="1" smtClean="0"/>
              <a:t>Йони</a:t>
            </a:r>
            <a:r>
              <a:rPr lang="ru-RU" i="1" dirty="0" smtClean="0"/>
              <a:t> </a:t>
            </a:r>
            <a:r>
              <a:rPr lang="ru-RU" i="1" dirty="0" err="1" smtClean="0"/>
              <a:t>Магнію</a:t>
            </a:r>
            <a:r>
              <a:rPr lang="ru-RU" i="1" dirty="0" smtClean="0"/>
              <a:t> Mg</a:t>
            </a:r>
            <a:r>
              <a:rPr lang="ru-RU" i="1" baseline="30000" dirty="0" smtClean="0"/>
              <a:t>2+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240625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Магнію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21-24 </a:t>
            </a:r>
            <a:r>
              <a:rPr lang="ru-RU" dirty="0" smtClean="0"/>
              <a:t>г</a:t>
            </a:r>
          </a:p>
          <a:p>
            <a:r>
              <a:rPr lang="ru-RU" dirty="0" smtClean="0"/>
              <a:t>потреба в </a:t>
            </a:r>
            <a:r>
              <a:rPr lang="ru-RU" dirty="0" err="1" smtClean="0"/>
              <a:t>Магнії</a:t>
            </a:r>
            <a:r>
              <a:rPr lang="ru-RU" dirty="0" smtClean="0"/>
              <a:t> </a:t>
            </a:r>
            <a:r>
              <a:rPr lang="ru-RU" dirty="0" err="1" smtClean="0"/>
              <a:t>дорослої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становить 300-400 </a:t>
            </a:r>
            <a:r>
              <a:rPr lang="ru-RU" dirty="0" smtClean="0"/>
              <a:t>мг</a:t>
            </a:r>
            <a:endParaRPr lang="ru-RU" dirty="0"/>
          </a:p>
        </p:txBody>
      </p:sp>
      <p:pic>
        <p:nvPicPr>
          <p:cNvPr id="20482" name="Picture 2" descr="https://history.vn.ua/pidruchniki/yaroshenko-chemistry-11-class-2019-standard-level/yaroshenko-chemistry-11-class-2019-standard-level.files/image2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509120"/>
            <a:ext cx="3114675" cy="2076450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&quot;Флуор в організм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4121696" cy="27477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553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Біологічна роль металів та неметалів</vt:lpstr>
      <vt:lpstr>Актуалізуємо  знання: </vt:lpstr>
      <vt:lpstr>Біологічна роль Оксигену</vt:lpstr>
      <vt:lpstr>Біологічна  роль Карбону</vt:lpstr>
      <vt:lpstr>Біологічна роль Нітрогену</vt:lpstr>
      <vt:lpstr>Біологічна роль Фосфору</vt:lpstr>
      <vt:lpstr>Біологічна роль галогенів</vt:lpstr>
      <vt:lpstr>БІОЛОГІЧНЕ ЗНАЧЕННЯ МЕТАЛІЧНИХ ЕЛЕМЕНТІВ</vt:lpstr>
      <vt:lpstr>БІОЛОГІЧНЕ ЗНАЧЕННЯ МЕТАЛІЧНИХ ЕЛЕМЕНТІВ</vt:lpstr>
      <vt:lpstr>БІОЛОГІЧНЕ ЗНАЧЕННЯ МЕТАЛІЧНИХ ЕЛЕМЕНТІВ</vt:lpstr>
      <vt:lpstr>Працюємо з медійними джерелами </vt:lpstr>
      <vt:lpstr>Сторінка ерудита </vt:lpstr>
      <vt:lpstr>Знаємо, розуміємо</vt:lpstr>
      <vt:lpstr>Знаємо, розуміємо</vt:lpstr>
      <vt:lpstr>Домашнє завдання: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Біологічна роль металів та неметалів</dc:title>
  <dc:creator>Администратор</dc:creator>
  <cp:lastModifiedBy>BEST</cp:lastModifiedBy>
  <cp:revision>12</cp:revision>
  <dcterms:created xsi:type="dcterms:W3CDTF">2020-03-25T08:25:52Z</dcterms:created>
  <dcterms:modified xsi:type="dcterms:W3CDTF">2020-03-25T10:23:21Z</dcterms:modified>
</cp:coreProperties>
</file>