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7" r:id="rId11"/>
    <p:sldId id="264" r:id="rId12"/>
    <p:sldId id="268" r:id="rId13"/>
    <p:sldId id="266" r:id="rId14"/>
    <p:sldId id="270" r:id="rId15"/>
    <p:sldId id="269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5" r:id="rId30"/>
    <p:sldId id="284" r:id="rId31"/>
    <p:sldId id="286" r:id="rId32"/>
    <p:sldId id="287" r:id="rId33"/>
    <p:sldId id="288" r:id="rId34"/>
    <p:sldId id="290" r:id="rId35"/>
    <p:sldId id="291" r:id="rId36"/>
    <p:sldId id="292" r:id="rId3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D20DCF-D384-4B59-B8EA-2C4D2C2A1E5C}" type="datetimeFigureOut">
              <a:rPr lang="uk-UA" smtClean="0"/>
              <a:t>19.02.2017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B9A518-A2F3-4D2E-B4F4-8BCC60F0363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8348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028" y="620688"/>
            <a:ext cx="9130691" cy="563231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СТИСЛИЙ ДОВІДНИК </a:t>
            </a:r>
          </a:p>
          <a:p>
            <a:pPr algn="ctr"/>
            <a:r>
              <a:rPr lang="ru-RU" sz="7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 УКРАЇНСЬКОЇ МОВИ </a:t>
            </a:r>
          </a:p>
          <a:p>
            <a:pPr algn="ctr"/>
            <a:r>
              <a:rPr lang="ru-RU" sz="72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6 КЛАС</a:t>
            </a:r>
            <a:endParaRPr lang="ru-RU" sz="7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0223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568393" y="332656"/>
            <a:ext cx="8064896" cy="79208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Правопис складних прикметників</a:t>
            </a:r>
            <a:endParaRPr lang="uk-UA" sz="32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2500496"/>
              </p:ext>
            </p:extLst>
          </p:nvPr>
        </p:nvGraphicFramePr>
        <p:xfrm>
          <a:off x="568393" y="1700808"/>
          <a:ext cx="8064898" cy="4297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11722"/>
                <a:gridCol w="3053176"/>
              </a:tblGrid>
              <a:tr h="231800"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/>
                        <a:t>Спосіб творення прикметника</a:t>
                      </a:r>
                      <a:endParaRPr lang="uk-UA" sz="14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/>
                        <a:t>Приклади</a:t>
                      </a:r>
                      <a:endParaRPr lang="uk-UA" sz="14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15032">
                <a:tc gridSpan="2"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Пишеться разом</a:t>
                      </a:r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uk-UA" sz="1400" baseline="0" dirty="0" smtClean="0"/>
                        <a:t>Узгоджений прикметник – іменник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uk-UA" sz="140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baseline="0" dirty="0" smtClean="0"/>
                        <a:t>Іменник + дієслівна частина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baseline="0" dirty="0" smtClean="0"/>
                        <a:t>Прислівник + прикметник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Загальноосвітній (загальна освіта)</a:t>
                      </a:r>
                    </a:p>
                    <a:p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Волелюбний (волю любити)</a:t>
                      </a:r>
                    </a:p>
                    <a:p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Важкохворий </a:t>
                      </a:r>
                    </a:p>
                  </a:txBody>
                  <a:tcPr/>
                </a:tc>
              </a:tr>
              <a:tr h="680432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smtClean="0"/>
                        <a:t>Увага! </a:t>
                      </a:r>
                      <a:r>
                        <a:rPr lang="uk-UA" sz="1400" dirty="0" smtClean="0"/>
                        <a:t>Прислівник + відносний прикметник, як правило, не зливаються в одне слово з прикметником або дієприкметником: </a:t>
                      </a:r>
                      <a:r>
                        <a:rPr lang="uk-UA" sz="1400" dirty="0" smtClean="0">
                          <a:solidFill>
                            <a:srgbClr val="FF0000"/>
                          </a:solidFill>
                        </a:rPr>
                        <a:t>абсолютно сухий, діаметрально протилежний, суспільно корисний, суспільно необхідний.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i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uk-UA" sz="1400" dirty="0" smtClean="0"/>
                        <a:t>4. Прислівник + дієприкметник</a:t>
                      </a:r>
                    </a:p>
                    <a:p>
                      <a:pPr marL="0" indent="0">
                        <a:buNone/>
                      </a:pPr>
                      <a:endParaRPr lang="uk-UA" sz="1400" dirty="0" smtClean="0"/>
                    </a:p>
                    <a:p>
                      <a:pPr marL="0" indent="0">
                        <a:buNone/>
                      </a:pPr>
                      <a:endParaRPr lang="uk-UA" sz="1400" dirty="0" smtClean="0"/>
                    </a:p>
                    <a:p>
                      <a:pPr marL="0" indent="0">
                        <a:buNone/>
                      </a:pPr>
                      <a:r>
                        <a:rPr lang="uk-UA" sz="1400" dirty="0" smtClean="0"/>
                        <a:t>5.</a:t>
                      </a:r>
                      <a:r>
                        <a:rPr lang="uk-UA" sz="1400" baseline="0" dirty="0" smtClean="0"/>
                        <a:t> Прислівник-компонент + складний прикметник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baseline="0" dirty="0" smtClean="0"/>
                        <a:t>6. Прикметник + прикметник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baseline="0" dirty="0" smtClean="0"/>
                        <a:t>7. Числівник + прикметник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baseline="0" dirty="0" smtClean="0"/>
                        <a:t>8. Най-, </a:t>
                      </a:r>
                      <a:r>
                        <a:rPr lang="uk-UA" sz="1400" baseline="0" dirty="0" err="1" smtClean="0"/>
                        <a:t>якнай</a:t>
                      </a:r>
                      <a:r>
                        <a:rPr lang="uk-UA" sz="1400" baseline="0" dirty="0" smtClean="0"/>
                        <a:t>- + прикметник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baseline="0" dirty="0" smtClean="0"/>
                        <a:t>9. Прикметник, похідний від складних іменників, що пишуться разом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Нижчепідписаний, але: трохи вище зазначений (є пояснювальне слово)</a:t>
                      </a:r>
                    </a:p>
                    <a:p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Округлояйцеподібний </a:t>
                      </a:r>
                    </a:p>
                    <a:p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Складнопідрядний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  <a:p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П'ятиразовий</a:t>
                      </a:r>
                    </a:p>
                    <a:p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Якнайшвидший </a:t>
                      </a:r>
                    </a:p>
                    <a:p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Лісостеповий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124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5986903"/>
              </p:ext>
            </p:extLst>
          </p:nvPr>
        </p:nvGraphicFramePr>
        <p:xfrm>
          <a:off x="683568" y="1484784"/>
          <a:ext cx="8064898" cy="3901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11722"/>
                <a:gridCol w="3053176"/>
              </a:tblGrid>
              <a:tr h="231800"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/>
                        <a:t>Спосіб творення прикметника</a:t>
                      </a:r>
                      <a:endParaRPr lang="uk-UA" sz="14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/>
                        <a:t>Приклади</a:t>
                      </a:r>
                      <a:endParaRPr lang="uk-UA" sz="14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02808">
                <a:tc gridSpan="2"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Пишеться через дефіс</a:t>
                      </a:r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uk-UA" sz="1400" dirty="0" smtClean="0"/>
                        <a:t>Прикметник,</a:t>
                      </a:r>
                      <a:r>
                        <a:rPr lang="uk-UA" sz="1400" baseline="0" dirty="0" smtClean="0"/>
                        <a:t> похідний від складних іменників, що пишуться через дефіс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baseline="0" dirty="0" smtClean="0"/>
                        <a:t>Основа + основа (якщо можна вставити і або але)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baseline="0" dirty="0" smtClean="0"/>
                        <a:t>Усічена основа на </a:t>
                      </a:r>
                      <a:r>
                        <a:rPr lang="uk-UA" sz="1400" i="1" baseline="0" dirty="0" smtClean="0"/>
                        <a:t>–</a:t>
                      </a:r>
                      <a:r>
                        <a:rPr lang="uk-UA" sz="1400" i="1" baseline="0" dirty="0" err="1" smtClean="0"/>
                        <a:t>ико</a:t>
                      </a:r>
                      <a:r>
                        <a:rPr lang="uk-UA" sz="1400" i="1" baseline="0" dirty="0" smtClean="0"/>
                        <a:t> (-</a:t>
                      </a:r>
                      <a:r>
                        <a:rPr lang="uk-UA" sz="1400" i="1" baseline="0" dirty="0" err="1" smtClean="0"/>
                        <a:t>іко</a:t>
                      </a:r>
                      <a:r>
                        <a:rPr lang="uk-UA" sz="1400" i="1" baseline="0" dirty="0" smtClean="0"/>
                        <a:t>)</a:t>
                      </a:r>
                      <a:r>
                        <a:rPr lang="uk-UA" sz="1400" baseline="0" dirty="0" smtClean="0"/>
                        <a:t> + основа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i="1" baseline="0" dirty="0" smtClean="0"/>
                        <a:t>Військово-</a:t>
                      </a:r>
                      <a:r>
                        <a:rPr lang="uk-UA" sz="1400" baseline="0" dirty="0" smtClean="0"/>
                        <a:t>, </a:t>
                      </a:r>
                      <a:r>
                        <a:rPr lang="uk-UA" sz="1400" i="1" baseline="0" dirty="0" smtClean="0"/>
                        <a:t>воєнно-</a:t>
                      </a:r>
                      <a:r>
                        <a:rPr lang="uk-UA" sz="1400" baseline="0" dirty="0" smtClean="0"/>
                        <a:t> + основа</a:t>
                      </a:r>
                      <a:endParaRPr lang="uk-UA" sz="1400" dirty="0" smtClean="0"/>
                    </a:p>
                    <a:p>
                      <a:pPr marL="342900" indent="-342900">
                        <a:buAutoNum type="arabicPeriod"/>
                      </a:pPr>
                      <a:endParaRPr lang="uk-UA" sz="140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dirty="0" smtClean="0"/>
                        <a:t>Перша</a:t>
                      </a:r>
                      <a:r>
                        <a:rPr lang="uk-UA" sz="1400" baseline="0" dirty="0" smtClean="0"/>
                        <a:t> частина слова без прикметникового суфікса + </a:t>
                      </a:r>
                      <a:r>
                        <a:rPr lang="uk-UA" sz="1400" i="1" baseline="0" dirty="0" smtClean="0"/>
                        <a:t>о(е</a:t>
                      </a:r>
                      <a:r>
                        <a:rPr lang="uk-UA" sz="1400" baseline="0" dirty="0" smtClean="0"/>
                        <a:t>) + основа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baseline="0" dirty="0" smtClean="0"/>
                        <a:t>Складні кольорі та відтінки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uk-UA" sz="140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baseline="0" dirty="0" smtClean="0"/>
                        <a:t>Додаткові відтінки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baseline="0" dirty="0" smtClean="0"/>
                        <a:t>Складні назви проміжних сторін світу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baseline="0" dirty="0" smtClean="0"/>
                        <a:t>Цифра + слово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baseline="0" dirty="0" smtClean="0"/>
                        <a:t>Прикметник + префіксальна дієслівна частина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Віце-президентський</a:t>
                      </a:r>
                    </a:p>
                    <a:p>
                      <a:endParaRPr lang="uk-UA" sz="1400" i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Мовно-літературний</a:t>
                      </a:r>
                    </a:p>
                    <a:p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Історико-культурний</a:t>
                      </a:r>
                    </a:p>
                    <a:p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Військово-морський, але: військовозобов'язаний</a:t>
                      </a:r>
                    </a:p>
                    <a:p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М’ясо-молочний, але: головоногі (наукові терміни пишуться разом)</a:t>
                      </a:r>
                    </a:p>
                    <a:p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Темно-зелений, але: жовтогарячий</a:t>
                      </a:r>
                    </a:p>
                    <a:p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Гіркувато-солоний</a:t>
                      </a:r>
                    </a:p>
                    <a:p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Південно-західний</a:t>
                      </a:r>
                    </a:p>
                    <a:p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25-річний</a:t>
                      </a:r>
                    </a:p>
                    <a:p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Контрольно-вимірювальний</a:t>
                      </a:r>
                      <a:endParaRPr lang="uk-UA" sz="140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434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568393" y="332656"/>
            <a:ext cx="8064896" cy="39604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Правопис складних прислівників</a:t>
            </a:r>
            <a:endParaRPr lang="uk-UA" sz="32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3639442"/>
              </p:ext>
            </p:extLst>
          </p:nvPr>
        </p:nvGraphicFramePr>
        <p:xfrm>
          <a:off x="568391" y="908720"/>
          <a:ext cx="8064898" cy="472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11722"/>
                <a:gridCol w="3053176"/>
              </a:tblGrid>
              <a:tr h="231800"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/>
                        <a:t>Спосіб творення прислівника</a:t>
                      </a:r>
                      <a:endParaRPr lang="uk-UA" sz="14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/>
                        <a:t>Приклади</a:t>
                      </a:r>
                      <a:endParaRPr lang="uk-UA" sz="14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15032">
                <a:tc gridSpan="2"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Пишеться разом</a:t>
                      </a:r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uk-UA" sz="1400" dirty="0" smtClean="0"/>
                        <a:t>Прийменник</a:t>
                      </a:r>
                      <a:r>
                        <a:rPr lang="uk-UA" sz="1400" baseline="0" dirty="0" smtClean="0"/>
                        <a:t> + прислівник, іменник, короткий прикметник, числівник, займенник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uk-UA" sz="140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baseline="0" dirty="0" smtClean="0"/>
                        <a:t>Із кількох прийменників з будь-якою частиною мови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baseline="0" dirty="0" smtClean="0"/>
                        <a:t>З кількох основ (з прийменником чи без нього)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uk-UA" sz="140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baseline="0" dirty="0" smtClean="0"/>
                        <a:t>Аби-, ані-, де-, чи-, що-, -як з будь-якою частиною мови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Віднині, дотепер, безвісти, вдень, допізна,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 знову, вдвоє, натроє, внічию, передусім</a:t>
                      </a:r>
                    </a:p>
                    <a:p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Вдосвіта, навскоси</a:t>
                      </a:r>
                    </a:p>
                    <a:p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Босоніж, ліворуч, нашвидкуруч, насамперед</a:t>
                      </a:r>
                    </a:p>
                    <a:p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Абикуди, щомісяця</a:t>
                      </a:r>
                      <a:endParaRPr lang="uk-UA" sz="1400" i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25104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Пишеться окремо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i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uk-UA" sz="1400" dirty="0" smtClean="0"/>
                        <a:t>Прислівникові</a:t>
                      </a:r>
                      <a:r>
                        <a:rPr lang="uk-UA" sz="1400" baseline="0" dirty="0" smtClean="0"/>
                        <a:t> сполуки прийменник + іменник, якщо між ними можна вставити слово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uk-UA" sz="1400" baseline="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uk-UA" sz="1400" baseline="0" dirty="0" smtClean="0"/>
                        <a:t>Прийменник по + збірний числівник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uk-UA" sz="1400" baseline="0" dirty="0" smtClean="0"/>
                        <a:t>Прийменник + повний прикметник чоловічого (середнього) роду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uk-UA" sz="1400" baseline="0" dirty="0" smtClean="0"/>
                        <a:t>Іменник (у Н. в.) + іменник (у О. в.)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uk-UA" sz="1400" baseline="0" dirty="0" smtClean="0"/>
                        <a:t>Прийменник з іменником + прийменник з іменником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uk-UA" sz="1400" baseline="0" dirty="0" smtClean="0"/>
                        <a:t>Основа + прийменник + основа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Без відома (без нашого відома), без сумніву (без жодного сумніву)</a:t>
                      </a:r>
                    </a:p>
                    <a:p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По двоє,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 по троє</a:t>
                      </a:r>
                    </a:p>
                    <a:p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В основному, в цілому</a:t>
                      </a:r>
                    </a:p>
                    <a:p>
                      <a:endParaRPr lang="uk-UA" sz="1400" i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Кінець кінцем</a:t>
                      </a:r>
                    </a:p>
                    <a:p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Від ранку до вечора, з боку на бік</a:t>
                      </a:r>
                    </a:p>
                    <a:p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Рік у рік, один в один</a:t>
                      </a:r>
                      <a:endParaRPr lang="uk-UA" sz="1400" i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7236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482151"/>
              </p:ext>
            </p:extLst>
          </p:nvPr>
        </p:nvGraphicFramePr>
        <p:xfrm>
          <a:off x="683568" y="1484784"/>
          <a:ext cx="8064898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11722"/>
                <a:gridCol w="3053176"/>
              </a:tblGrid>
              <a:tr h="231800"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/>
                        <a:t>Спосіб творення прислівника</a:t>
                      </a:r>
                      <a:endParaRPr lang="uk-UA" sz="14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/>
                        <a:t>Приклади</a:t>
                      </a:r>
                      <a:endParaRPr lang="uk-UA" sz="14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02808">
                <a:tc gridSpan="2"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Пишеться через дефіс</a:t>
                      </a:r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uk-UA" sz="1400" dirty="0" smtClean="0"/>
                        <a:t>Прийменник</a:t>
                      </a:r>
                      <a:r>
                        <a:rPr lang="uk-UA" sz="1400" baseline="0" dirty="0" smtClean="0"/>
                        <a:t> по + прикметник, займенник із закінченням </a:t>
                      </a:r>
                      <a:r>
                        <a:rPr lang="uk-UA" sz="1400" i="1" baseline="0" dirty="0" smtClean="0"/>
                        <a:t>–</a:t>
                      </a:r>
                      <a:r>
                        <a:rPr lang="uk-UA" sz="1400" i="1" baseline="0" dirty="0" err="1" smtClean="0"/>
                        <a:t>ому</a:t>
                      </a:r>
                      <a:r>
                        <a:rPr lang="uk-UA" sz="1400" i="1" baseline="0" dirty="0" smtClean="0"/>
                        <a:t> </a:t>
                      </a:r>
                      <a:r>
                        <a:rPr lang="uk-UA" sz="1400" baseline="0" dirty="0" smtClean="0"/>
                        <a:t>або </a:t>
                      </a:r>
                      <a:r>
                        <a:rPr lang="uk-UA" sz="1400" i="1" baseline="0" dirty="0" smtClean="0"/>
                        <a:t>(-к)и, </a:t>
                      </a:r>
                      <a:r>
                        <a:rPr lang="uk-UA" sz="1400" baseline="0" dirty="0" smtClean="0"/>
                        <a:t>числівник (порядковий)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baseline="0" dirty="0" smtClean="0"/>
                        <a:t>З частками </a:t>
                      </a:r>
                      <a:r>
                        <a:rPr lang="uk-UA" sz="1400" i="1" baseline="0" dirty="0" smtClean="0"/>
                        <a:t>казна-, хтозна-, -то, будь-, -небудь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uk-UA" sz="140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baseline="0" dirty="0" smtClean="0"/>
                        <a:t>Прислівник + прислівник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baseline="0" dirty="0" smtClean="0"/>
                        <a:t>Повтор основи без службових слів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baseline="0" dirty="0" smtClean="0"/>
                        <a:t>Повтор основи із службовими  словами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По-українському (по-українськи), по-твоєму,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 по-перше, по-третє</a:t>
                      </a:r>
                    </a:p>
                    <a:p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Казна-що, хтозна-як, так-то, будь-де, де-небудь</a:t>
                      </a:r>
                    </a:p>
                    <a:p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Вряди-годи, сяк-так</a:t>
                      </a:r>
                    </a:p>
                    <a:p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Ось-ось, ледве-ледве</a:t>
                      </a:r>
                    </a:p>
                    <a:p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Віч-на-віч, як-не-як, пліч-о-пліч</a:t>
                      </a:r>
                      <a:endParaRPr lang="uk-UA" sz="140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429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39552" y="332656"/>
            <a:ext cx="8064896" cy="86409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ІМЕННИК</a:t>
            </a:r>
            <a:endParaRPr lang="uk-UA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1556792"/>
            <a:ext cx="835292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 smtClean="0"/>
              <a:t>Самостійна частина мови, яка означає предмет і відповідає на питання </a:t>
            </a:r>
            <a:r>
              <a:rPr lang="uk-UA" i="1" dirty="0" smtClean="0"/>
              <a:t>хто? що?</a:t>
            </a:r>
          </a:p>
          <a:p>
            <a:pPr algn="just"/>
            <a:endParaRPr lang="uk-UA" i="1" dirty="0"/>
          </a:p>
          <a:p>
            <a:pPr algn="just"/>
            <a:r>
              <a:rPr lang="uk-UA" dirty="0" smtClean="0"/>
              <a:t>Іменники означають назви істот і неістот, власні й загальні, поняття конкретні та абстрактні, збірні та одиничні; мають рід; поділяються на відміни; змінюються за відмінками й числами.</a:t>
            </a:r>
          </a:p>
          <a:p>
            <a:pPr algn="just"/>
            <a:endParaRPr lang="uk-UA" dirty="0"/>
          </a:p>
          <a:p>
            <a:pPr algn="just"/>
            <a:r>
              <a:rPr lang="uk-UA" b="1" dirty="0" smtClean="0"/>
              <a:t>Початкова форма: </a:t>
            </a:r>
            <a:r>
              <a:rPr lang="uk-UA" dirty="0" smtClean="0"/>
              <a:t>називний відмінок однини.</a:t>
            </a:r>
          </a:p>
          <a:p>
            <a:pPr algn="just"/>
            <a:endParaRPr lang="uk-UA" dirty="0"/>
          </a:p>
          <a:p>
            <a:pPr algn="just"/>
            <a:r>
              <a:rPr lang="uk-UA" b="1" dirty="0" smtClean="0"/>
              <a:t>У реченні: </a:t>
            </a:r>
            <a:r>
              <a:rPr lang="uk-UA" dirty="0" smtClean="0"/>
              <a:t>підмет, іменна частина складеного присудка, додаток, означення (прикладка), обставина.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8414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539552" y="332656"/>
            <a:ext cx="8064896" cy="57606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Поділ іменників на відміни</a:t>
            </a:r>
            <a:endParaRPr lang="uk-UA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16585" y="1052736"/>
            <a:ext cx="80648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І відміна</a:t>
            </a:r>
          </a:p>
          <a:p>
            <a:r>
              <a:rPr lang="uk-UA" dirty="0" smtClean="0"/>
              <a:t>Іменники, які у називному відмінку однини мають закінчення </a:t>
            </a:r>
            <a:r>
              <a:rPr lang="uk-UA" i="1" dirty="0" smtClean="0"/>
              <a:t>–я, -а</a:t>
            </a:r>
            <a:r>
              <a:rPr lang="uk-UA" dirty="0" smtClean="0"/>
              <a:t>:</a:t>
            </a:r>
          </a:p>
          <a:p>
            <a:r>
              <a:rPr lang="uk-UA" i="1" dirty="0" smtClean="0">
                <a:solidFill>
                  <a:srgbClr val="FF0000"/>
                </a:solidFill>
              </a:rPr>
              <a:t>Ілля, староста, розбишака, бідолаха, Олекса, рілля, надія, хмара, мова</a:t>
            </a:r>
            <a:endParaRPr lang="uk-UA" i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2264018"/>
            <a:ext cx="809708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ІІ відміна</a:t>
            </a:r>
          </a:p>
          <a:p>
            <a:pPr marL="342900" indent="-342900">
              <a:buAutoNum type="arabicParenR"/>
            </a:pPr>
            <a:r>
              <a:rPr lang="uk-UA" dirty="0" smtClean="0"/>
              <a:t>Іменники чоловічого роду з нульовим закінченням (з основою на приголосний) і з закінченням </a:t>
            </a:r>
            <a:r>
              <a:rPr lang="uk-UA" i="1" dirty="0" smtClean="0"/>
              <a:t>–о </a:t>
            </a:r>
            <a:r>
              <a:rPr lang="uk-UA" dirty="0" smtClean="0"/>
              <a:t>в називному відмінку однини: </a:t>
            </a:r>
            <a:r>
              <a:rPr lang="uk-UA" i="1" dirty="0" smtClean="0">
                <a:solidFill>
                  <a:srgbClr val="FF0000"/>
                </a:solidFill>
              </a:rPr>
              <a:t>дядько, батько, тато, Павло, неньо, рік, голуб, поріг, коровай, Максим</a:t>
            </a:r>
          </a:p>
          <a:p>
            <a:pPr marL="342900" indent="-342900">
              <a:buAutoNum type="arabicParenR"/>
            </a:pPr>
            <a:r>
              <a:rPr lang="uk-UA" dirty="0" smtClean="0"/>
              <a:t>Іменники середнього роду з закінченням –о, -е, -я у називному відмінку однини (крім тих, у яких при відмінюванні з'являються суфікси): </a:t>
            </a:r>
            <a:r>
              <a:rPr lang="uk-UA" i="1" dirty="0" smtClean="0">
                <a:solidFill>
                  <a:srgbClr val="FF0000"/>
                </a:solidFill>
              </a:rPr>
              <a:t>плече, водоймище, пекло, знання, дівчатко</a:t>
            </a:r>
            <a:endParaRPr lang="uk-UA" i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539552" y="4335487"/>
            <a:ext cx="80970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ІІІ відміна</a:t>
            </a:r>
          </a:p>
          <a:p>
            <a:r>
              <a:rPr lang="uk-UA" dirty="0" smtClean="0"/>
              <a:t>Іменники жіночого роду з нульовим закінченням: </a:t>
            </a:r>
            <a:r>
              <a:rPr lang="uk-UA" i="1" dirty="0" smtClean="0">
                <a:solidFill>
                  <a:srgbClr val="FF0000"/>
                </a:solidFill>
              </a:rPr>
              <a:t>паморозь, глибочінь, кров, любов, розкіш </a:t>
            </a:r>
            <a:r>
              <a:rPr lang="uk-UA" dirty="0" smtClean="0"/>
              <a:t>і слово </a:t>
            </a:r>
            <a:r>
              <a:rPr lang="uk-UA" i="1" dirty="0" smtClean="0">
                <a:solidFill>
                  <a:srgbClr val="FF0000"/>
                </a:solidFill>
              </a:rPr>
              <a:t>мати</a:t>
            </a:r>
            <a:endParaRPr lang="uk-UA" i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5258817"/>
            <a:ext cx="80419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IV </a:t>
            </a:r>
            <a:r>
              <a:rPr lang="uk-UA" b="1" dirty="0" smtClean="0"/>
              <a:t>відміна</a:t>
            </a:r>
          </a:p>
          <a:p>
            <a:r>
              <a:rPr lang="uk-UA" dirty="0" smtClean="0"/>
              <a:t>Іменники середнього роду, в яких при відмінюванні з'являються суфікси </a:t>
            </a:r>
            <a:r>
              <a:rPr lang="uk-UA" i="1" dirty="0" smtClean="0"/>
              <a:t>–</a:t>
            </a:r>
            <a:r>
              <a:rPr lang="uk-UA" i="1" dirty="0" err="1" smtClean="0"/>
              <a:t>ат</a:t>
            </a:r>
            <a:r>
              <a:rPr lang="uk-UA" i="1" dirty="0" smtClean="0"/>
              <a:t>, -</a:t>
            </a:r>
            <a:r>
              <a:rPr lang="uk-UA" i="1" dirty="0" err="1" smtClean="0"/>
              <a:t>ят</a:t>
            </a:r>
            <a:r>
              <a:rPr lang="uk-UA" i="1" dirty="0" smtClean="0"/>
              <a:t>, -</a:t>
            </a:r>
            <a:r>
              <a:rPr lang="uk-UA" i="1" dirty="0" err="1" smtClean="0"/>
              <a:t>ен</a:t>
            </a:r>
            <a:r>
              <a:rPr lang="uk-UA" dirty="0" smtClean="0"/>
              <a:t>: </a:t>
            </a:r>
            <a:r>
              <a:rPr lang="uk-UA" i="1" dirty="0" smtClean="0">
                <a:solidFill>
                  <a:srgbClr val="FF0000"/>
                </a:solidFill>
              </a:rPr>
              <a:t>ведмежа, небожа, княжа, дівча, маля, янголя</a:t>
            </a:r>
            <a:endParaRPr lang="uk-UA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50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539552" y="332656"/>
            <a:ext cx="8064896" cy="86409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РІД ІМЕННИКА</a:t>
            </a:r>
            <a:endParaRPr lang="uk-UA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83568" y="1700808"/>
            <a:ext cx="79208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	</a:t>
            </a:r>
            <a:r>
              <a:rPr lang="uk-UA" b="1" dirty="0" smtClean="0"/>
              <a:t>ЧОЛОВІЧИЙ</a:t>
            </a:r>
            <a:r>
              <a:rPr lang="uk-UA" dirty="0" smtClean="0"/>
              <a:t>		</a:t>
            </a:r>
            <a:r>
              <a:rPr lang="uk-UA" b="1" dirty="0" smtClean="0"/>
              <a:t>ЖІНОЧИЙ</a:t>
            </a:r>
            <a:r>
              <a:rPr lang="uk-UA" dirty="0" smtClean="0"/>
              <a:t>		</a:t>
            </a:r>
            <a:r>
              <a:rPr lang="uk-UA" b="1" dirty="0" smtClean="0"/>
              <a:t>СЕРЕДНІЙ</a:t>
            </a:r>
          </a:p>
          <a:p>
            <a:r>
              <a:rPr lang="uk-UA" i="1" dirty="0">
                <a:solidFill>
                  <a:srgbClr val="FF0000"/>
                </a:solidFill>
              </a:rPr>
              <a:t>к</a:t>
            </a:r>
            <a:r>
              <a:rPr lang="uk-UA" i="1" dirty="0" smtClean="0">
                <a:solidFill>
                  <a:srgbClr val="FF0000"/>
                </a:solidFill>
              </a:rPr>
              <a:t>орінь, воєвода, батько</a:t>
            </a:r>
            <a:r>
              <a:rPr lang="uk-UA" dirty="0" smtClean="0"/>
              <a:t>	      </a:t>
            </a:r>
            <a:r>
              <a:rPr lang="uk-UA" i="1" dirty="0" smtClean="0">
                <a:solidFill>
                  <a:srgbClr val="FF0000"/>
                </a:solidFill>
              </a:rPr>
              <a:t>книга, любов, мати </a:t>
            </a:r>
            <a:r>
              <a:rPr lang="uk-UA" dirty="0" smtClean="0"/>
              <a:t>	          </a:t>
            </a:r>
            <a:r>
              <a:rPr lang="uk-UA" i="1" dirty="0" smtClean="0">
                <a:solidFill>
                  <a:srgbClr val="FF0000"/>
                </a:solidFill>
              </a:rPr>
              <a:t>каміння, поле</a:t>
            </a:r>
          </a:p>
          <a:p>
            <a:endParaRPr lang="uk-UA" i="1" dirty="0">
              <a:solidFill>
                <a:srgbClr val="FF0000"/>
              </a:solidFill>
            </a:endParaRPr>
          </a:p>
          <a:p>
            <a:r>
              <a:rPr lang="uk-UA" dirty="0" smtClean="0"/>
              <a:t>Іменники спільного роду називають осіб чоловічої</a:t>
            </a:r>
          </a:p>
          <a:p>
            <a:r>
              <a:rPr lang="uk-UA" dirty="0"/>
              <a:t>с</a:t>
            </a:r>
            <a:r>
              <a:rPr lang="uk-UA" dirty="0" smtClean="0"/>
              <a:t>таті за діями, рисами характеру, зовнішніми ознаками,</a:t>
            </a:r>
          </a:p>
          <a:p>
            <a:r>
              <a:rPr lang="uk-UA" dirty="0"/>
              <a:t>ф</a:t>
            </a:r>
            <a:r>
              <a:rPr lang="uk-UA" dirty="0" smtClean="0"/>
              <a:t>ахом тощо: </a:t>
            </a:r>
            <a:r>
              <a:rPr lang="uk-UA" i="1" dirty="0" smtClean="0">
                <a:solidFill>
                  <a:srgbClr val="FF0000"/>
                </a:solidFill>
              </a:rPr>
              <a:t>адвокат, лікар, нероба та ін.</a:t>
            </a:r>
            <a:endParaRPr lang="uk-UA" i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11560" y="3717032"/>
            <a:ext cx="8064896" cy="86409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ВІДМІНКИ ІМЕННИКА</a:t>
            </a:r>
            <a:endParaRPr lang="uk-UA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83568" y="5157192"/>
            <a:ext cx="79928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	</a:t>
            </a:r>
            <a:r>
              <a:rPr lang="uk-UA" b="1" u="sng" dirty="0" smtClean="0"/>
              <a:t>Прямий</a:t>
            </a:r>
            <a:r>
              <a:rPr lang="uk-UA" dirty="0" smtClean="0"/>
              <a:t>	</a:t>
            </a:r>
            <a:r>
              <a:rPr lang="uk-UA" dirty="0"/>
              <a:t>	</a:t>
            </a:r>
            <a:r>
              <a:rPr lang="uk-UA" dirty="0" smtClean="0"/>
              <a:t>	   </a:t>
            </a:r>
            <a:r>
              <a:rPr lang="uk-UA" b="1" u="sng" dirty="0" smtClean="0"/>
              <a:t>Непрямі</a:t>
            </a:r>
            <a:r>
              <a:rPr lang="uk-UA" dirty="0" smtClean="0"/>
              <a:t>	 	 </a:t>
            </a:r>
            <a:r>
              <a:rPr lang="uk-UA" b="1" u="sng" dirty="0" smtClean="0"/>
              <a:t>Кличний</a:t>
            </a:r>
          </a:p>
          <a:p>
            <a:r>
              <a:rPr lang="uk-UA" dirty="0"/>
              <a:t> </a:t>
            </a:r>
            <a:r>
              <a:rPr lang="uk-UA" dirty="0" smtClean="0"/>
              <a:t>           називний	           родовий, давальний, знахідний</a:t>
            </a:r>
          </a:p>
          <a:p>
            <a:r>
              <a:rPr lang="uk-UA" dirty="0"/>
              <a:t>	</a:t>
            </a:r>
            <a:r>
              <a:rPr lang="uk-UA" dirty="0" smtClean="0"/>
              <a:t>		      орудний, місцевий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1750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539552" y="332656"/>
            <a:ext cx="8064896" cy="86409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ЧИСЛО ІМЕННИКА</a:t>
            </a:r>
            <a:endParaRPr lang="uk-UA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83568" y="1700808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		</a:t>
            </a:r>
            <a:r>
              <a:rPr lang="uk-UA" b="1" u="sng" dirty="0" smtClean="0"/>
              <a:t>ОДНИНА</a:t>
            </a:r>
            <a:r>
              <a:rPr lang="uk-UA" dirty="0" smtClean="0"/>
              <a:t>		</a:t>
            </a:r>
            <a:r>
              <a:rPr lang="uk-UA" b="1" u="sng" dirty="0" smtClean="0"/>
              <a:t>МНОЖИНА</a:t>
            </a:r>
          </a:p>
          <a:p>
            <a:r>
              <a:rPr lang="uk-UA" b="1" dirty="0"/>
              <a:t>	</a:t>
            </a:r>
            <a:r>
              <a:rPr lang="uk-UA" b="1" dirty="0" smtClean="0"/>
              <a:t>	підручник                      підручники</a:t>
            </a:r>
            <a:r>
              <a:rPr lang="uk-UA" dirty="0" smtClean="0"/>
              <a:t>		</a:t>
            </a:r>
            <a:endParaRPr lang="uk-UA" i="1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3373359"/>
              </p:ext>
            </p:extLst>
          </p:nvPr>
        </p:nvGraphicFramePr>
        <p:xfrm>
          <a:off x="611559" y="3212976"/>
          <a:ext cx="8064898" cy="20882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75617"/>
                <a:gridCol w="3989281"/>
              </a:tblGrid>
              <a:tr h="231800">
                <a:tc gridSpan="2">
                  <a:txBody>
                    <a:bodyPr/>
                    <a:lstStyle/>
                    <a:p>
                      <a:pPr algn="ctr"/>
                      <a:r>
                        <a:rPr lang="uk-UA" sz="1400" b="1" dirty="0" smtClean="0"/>
                        <a:t>Деякі іменники мають лише одну з форм числа</a:t>
                      </a:r>
                      <a:endParaRPr lang="uk-UA" sz="14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uk-UA" sz="14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31800"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err="1" smtClean="0"/>
                        <a:t>Одинна</a:t>
                      </a:r>
                      <a:r>
                        <a:rPr lang="uk-UA" sz="1400" b="1" dirty="0" smtClean="0"/>
                        <a:t> форма</a:t>
                      </a:r>
                      <a:endParaRPr lang="uk-UA" sz="14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/>
                        <a:t>Множинна форма</a:t>
                      </a:r>
                      <a:endParaRPr lang="uk-UA" sz="14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1478632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Варення </a:t>
                      </a:r>
                      <a:r>
                        <a:rPr lang="uk-UA" sz="1400" i="0" dirty="0" smtClean="0">
                          <a:solidFill>
                            <a:schemeClr val="tx1"/>
                          </a:solidFill>
                        </a:rPr>
                        <a:t>(назви речовин);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Студентство </a:t>
                      </a:r>
                      <a:r>
                        <a:rPr lang="uk-UA" sz="1400" i="0" dirty="0" smtClean="0">
                          <a:solidFill>
                            <a:schemeClr val="tx1"/>
                          </a:solidFill>
                        </a:rPr>
                        <a:t>(збірні назви);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Мужність </a:t>
                      </a:r>
                      <a:r>
                        <a:rPr lang="uk-UA" sz="1400" i="0" dirty="0" smtClean="0">
                          <a:solidFill>
                            <a:schemeClr val="tx1"/>
                          </a:solidFill>
                        </a:rPr>
                        <a:t>(абстрактні поняття);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Україна </a:t>
                      </a:r>
                      <a:r>
                        <a:rPr lang="uk-UA" sz="1400" i="0" dirty="0" smtClean="0">
                          <a:solidFill>
                            <a:schemeClr val="tx1"/>
                          </a:solidFill>
                        </a:rPr>
                        <a:t>(власні назви)</a:t>
                      </a:r>
                      <a:endParaRPr lang="uk-UA" sz="140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Вершки</a:t>
                      </a:r>
                      <a:r>
                        <a:rPr lang="uk-UA" sz="1400" i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uk-UA" sz="1400" i="0" dirty="0" smtClean="0">
                          <a:solidFill>
                            <a:schemeClr val="tx1"/>
                          </a:solidFill>
                        </a:rPr>
                        <a:t>(назви речовин);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Солодощі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uk-UA" sz="1400" i="0" dirty="0" smtClean="0">
                          <a:solidFill>
                            <a:schemeClr val="tx1"/>
                          </a:solidFill>
                        </a:rPr>
                        <a:t>(збірні назви);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Канікули</a:t>
                      </a:r>
                      <a:r>
                        <a:rPr lang="uk-UA" sz="1400" i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uk-UA" sz="1400" i="0" dirty="0" smtClean="0">
                          <a:solidFill>
                            <a:schemeClr val="tx1"/>
                          </a:solidFill>
                        </a:rPr>
                        <a:t>абстрактні поняття);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Стожари</a:t>
                      </a:r>
                      <a:r>
                        <a:rPr lang="uk-UA" sz="1400" i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uk-UA" sz="1400" i="0" dirty="0" smtClean="0">
                          <a:solidFill>
                            <a:schemeClr val="tx1"/>
                          </a:solidFill>
                        </a:rPr>
                        <a:t>(власні назви)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Окуляри</a:t>
                      </a:r>
                      <a:r>
                        <a:rPr lang="uk-UA" sz="1400" i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uk-UA" sz="1400" i="0" baseline="0" dirty="0" smtClean="0">
                          <a:solidFill>
                            <a:schemeClr val="tx1"/>
                          </a:solidFill>
                        </a:rPr>
                        <a:t>(назви предметів парної або симетричної будови)</a:t>
                      </a:r>
                      <a:endParaRPr lang="uk-UA" sz="1400" i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455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5693836"/>
              </p:ext>
            </p:extLst>
          </p:nvPr>
        </p:nvGraphicFramePr>
        <p:xfrm>
          <a:off x="251521" y="188640"/>
          <a:ext cx="8640959" cy="6233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66662"/>
                <a:gridCol w="5001426"/>
                <a:gridCol w="1972871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Поділ іменників на групи</a:t>
                      </a:r>
                      <a:endParaRPr lang="uk-UA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І відміна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Тверда</a:t>
                      </a:r>
                    </a:p>
                    <a:p>
                      <a:r>
                        <a:rPr lang="uk-UA" sz="1200" dirty="0" smtClean="0"/>
                        <a:t>М'яка</a:t>
                      </a:r>
                    </a:p>
                    <a:p>
                      <a:endParaRPr lang="uk-UA" sz="1200" dirty="0" smtClean="0"/>
                    </a:p>
                    <a:p>
                      <a:r>
                        <a:rPr lang="uk-UA" sz="1200" dirty="0" smtClean="0"/>
                        <a:t>Мішана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Іменники з основою на твердий приголосний (крім шиплячих)</a:t>
                      </a:r>
                    </a:p>
                    <a:p>
                      <a:r>
                        <a:rPr lang="uk-UA" sz="1200" dirty="0" smtClean="0"/>
                        <a:t>Іменники з основою на м'який приголосний</a:t>
                      </a:r>
                    </a:p>
                    <a:p>
                      <a:endParaRPr lang="uk-UA" sz="1200" dirty="0" smtClean="0"/>
                    </a:p>
                    <a:p>
                      <a:r>
                        <a:rPr lang="uk-UA" sz="1200" dirty="0" smtClean="0"/>
                        <a:t>Іменники з основою на шиплячий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i="1" dirty="0" smtClean="0">
                          <a:solidFill>
                            <a:srgbClr val="FF0000"/>
                          </a:solidFill>
                        </a:rPr>
                        <a:t>Борозна, кобза, порода</a:t>
                      </a:r>
                    </a:p>
                    <a:p>
                      <a:r>
                        <a:rPr lang="uk-UA" sz="1200" i="1" dirty="0" smtClean="0">
                          <a:solidFill>
                            <a:srgbClr val="FF0000"/>
                          </a:solidFill>
                        </a:rPr>
                        <a:t>Скриня, зброя, змія, шия</a:t>
                      </a:r>
                    </a:p>
                    <a:p>
                      <a:r>
                        <a:rPr lang="uk-UA" sz="1200" i="1" dirty="0" smtClean="0">
                          <a:solidFill>
                            <a:srgbClr val="FF0000"/>
                          </a:solidFill>
                        </a:rPr>
                        <a:t>Огорожа, пожежа, святоша,</a:t>
                      </a:r>
                      <a:r>
                        <a:rPr lang="uk-UA" sz="1200" i="1" baseline="0" dirty="0" smtClean="0">
                          <a:solidFill>
                            <a:srgbClr val="FF0000"/>
                          </a:solidFill>
                        </a:rPr>
                        <a:t> потороча</a:t>
                      </a:r>
                      <a:endParaRPr lang="uk-UA" sz="120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ІІ відміна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Тверда</a:t>
                      </a:r>
                    </a:p>
                    <a:p>
                      <a:endParaRPr lang="uk-UA" sz="1200" dirty="0" smtClean="0"/>
                    </a:p>
                    <a:p>
                      <a:endParaRPr lang="uk-UA" sz="1200" dirty="0" smtClean="0"/>
                    </a:p>
                    <a:p>
                      <a:endParaRPr lang="uk-UA" sz="1200" dirty="0" smtClean="0"/>
                    </a:p>
                    <a:p>
                      <a:endParaRPr lang="uk-UA" sz="1200" dirty="0" smtClean="0"/>
                    </a:p>
                    <a:p>
                      <a:endParaRPr lang="uk-UA" sz="1200" dirty="0" smtClean="0"/>
                    </a:p>
                    <a:p>
                      <a:endParaRPr lang="uk-UA" sz="1200" dirty="0" smtClean="0"/>
                    </a:p>
                    <a:p>
                      <a:r>
                        <a:rPr lang="uk-UA" sz="1200" dirty="0" smtClean="0"/>
                        <a:t>М'яка</a:t>
                      </a:r>
                    </a:p>
                    <a:p>
                      <a:endParaRPr lang="uk-UA" sz="1200" dirty="0" smtClean="0"/>
                    </a:p>
                    <a:p>
                      <a:endParaRPr lang="uk-UA" sz="1200" dirty="0" smtClean="0"/>
                    </a:p>
                    <a:p>
                      <a:endParaRPr lang="uk-UA" sz="1200" dirty="0" smtClean="0"/>
                    </a:p>
                    <a:p>
                      <a:endParaRPr lang="uk-UA" sz="1200" dirty="0" smtClean="0"/>
                    </a:p>
                    <a:p>
                      <a:endParaRPr lang="uk-UA" sz="1200" dirty="0" smtClean="0"/>
                    </a:p>
                    <a:p>
                      <a:endParaRPr lang="uk-UA" sz="1200" dirty="0" smtClean="0"/>
                    </a:p>
                    <a:p>
                      <a:endParaRPr lang="uk-UA" sz="1200" dirty="0" smtClean="0"/>
                    </a:p>
                    <a:p>
                      <a:r>
                        <a:rPr lang="uk-UA" sz="1200" dirty="0" smtClean="0"/>
                        <a:t>Мішана</a:t>
                      </a:r>
                    </a:p>
                    <a:p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Іменник чоловічого</a:t>
                      </a:r>
                      <a:r>
                        <a:rPr lang="uk-UA" sz="1200" baseline="0" dirty="0" smtClean="0"/>
                        <a:t> роду з кінцевим твердим приголосним основи (крім шиплячих), із закінченням –о і середнього роду із закінченням –о</a:t>
                      </a:r>
                    </a:p>
                    <a:p>
                      <a:r>
                        <a:rPr lang="uk-UA" sz="1200" baseline="0" dirty="0" smtClean="0"/>
                        <a:t>Більшість іменників на –р</a:t>
                      </a:r>
                    </a:p>
                    <a:p>
                      <a:r>
                        <a:rPr lang="uk-UA" sz="1200" baseline="0" dirty="0" smtClean="0"/>
                        <a:t>Всі іменники іншомовного походження на –ер, -</a:t>
                      </a:r>
                      <a:r>
                        <a:rPr lang="uk-UA" sz="1200" baseline="0" dirty="0" err="1" smtClean="0"/>
                        <a:t>ір</a:t>
                      </a:r>
                      <a:r>
                        <a:rPr lang="uk-UA" sz="1200" baseline="0" dirty="0" smtClean="0"/>
                        <a:t>, -</a:t>
                      </a:r>
                      <a:r>
                        <a:rPr lang="uk-UA" sz="1200" baseline="0" dirty="0" err="1" smtClean="0"/>
                        <a:t>ур</a:t>
                      </a:r>
                      <a:r>
                        <a:rPr lang="uk-UA" sz="1200" baseline="0" dirty="0" smtClean="0"/>
                        <a:t> (-</a:t>
                      </a:r>
                      <a:r>
                        <a:rPr lang="uk-UA" sz="1200" baseline="0" dirty="0" err="1" smtClean="0"/>
                        <a:t>юр</a:t>
                      </a:r>
                      <a:r>
                        <a:rPr lang="uk-UA" sz="1200" baseline="0" dirty="0" smtClean="0"/>
                        <a:t>) і з постійно наголошеними –ар (-яр), -</a:t>
                      </a:r>
                      <a:r>
                        <a:rPr lang="uk-UA" sz="1200" baseline="0" dirty="0" err="1" smtClean="0"/>
                        <a:t>ир</a:t>
                      </a:r>
                      <a:endParaRPr lang="uk-UA" sz="1200" baseline="0" dirty="0" smtClean="0"/>
                    </a:p>
                    <a:p>
                      <a:endParaRPr lang="uk-UA" sz="1200" baseline="0" dirty="0" smtClean="0"/>
                    </a:p>
                    <a:p>
                      <a:r>
                        <a:rPr lang="uk-UA" sz="1200" baseline="0" dirty="0" smtClean="0"/>
                        <a:t>Іменники чоловічого роду з кінцевим м'яким приголосним основи</a:t>
                      </a:r>
                    </a:p>
                    <a:p>
                      <a:r>
                        <a:rPr lang="uk-UA" sz="1200" baseline="0" dirty="0" smtClean="0"/>
                        <a:t>Іменники з суфіксами –ар, -</a:t>
                      </a:r>
                      <a:r>
                        <a:rPr lang="uk-UA" sz="1200" baseline="0" dirty="0" err="1" smtClean="0"/>
                        <a:t>ир</a:t>
                      </a:r>
                      <a:r>
                        <a:rPr lang="uk-UA" sz="1200" baseline="0" dirty="0" smtClean="0"/>
                        <a:t>, які мають в однині наголос на корені</a:t>
                      </a:r>
                    </a:p>
                    <a:p>
                      <a:r>
                        <a:rPr lang="uk-UA" sz="1200" baseline="0" dirty="0" smtClean="0"/>
                        <a:t>Іменники середнього роду, у яких при відмінюванні наголос переходить із суфікса на закінчення</a:t>
                      </a:r>
                    </a:p>
                    <a:p>
                      <a:r>
                        <a:rPr lang="uk-UA" sz="1200" baseline="0" dirty="0" smtClean="0"/>
                        <a:t>Іменники середнього роду із закінченням –е та –я (без суфіксів –</a:t>
                      </a:r>
                      <a:r>
                        <a:rPr lang="uk-UA" sz="1200" baseline="0" dirty="0" err="1" smtClean="0"/>
                        <a:t>ен</a:t>
                      </a:r>
                      <a:r>
                        <a:rPr lang="uk-UA" sz="1200" baseline="0" dirty="0" smtClean="0"/>
                        <a:t>-, -</a:t>
                      </a:r>
                      <a:r>
                        <a:rPr lang="uk-UA" sz="1200" baseline="0" dirty="0" err="1" smtClean="0"/>
                        <a:t>ят</a:t>
                      </a:r>
                      <a:r>
                        <a:rPr lang="uk-UA" sz="1200" baseline="0" dirty="0" smtClean="0"/>
                        <a:t>- при відмінюванні)</a:t>
                      </a:r>
                    </a:p>
                    <a:p>
                      <a:endParaRPr lang="uk-UA" sz="1200" baseline="0" dirty="0" smtClean="0"/>
                    </a:p>
                    <a:p>
                      <a:r>
                        <a:rPr lang="uk-UA" sz="1200" baseline="0" dirty="0" smtClean="0"/>
                        <a:t>Іменники чоловічого роду з кінцевим шиплячим приголосним основи</a:t>
                      </a:r>
                    </a:p>
                    <a:p>
                      <a:r>
                        <a:rPr lang="uk-UA" sz="1200" baseline="0" dirty="0" smtClean="0"/>
                        <a:t>Іменники на –яр (назви людей за родом діяльності), у яких при відмінюванні наголос переходить із суфікса на закінчення</a:t>
                      </a:r>
                    </a:p>
                    <a:p>
                      <a:r>
                        <a:rPr lang="uk-UA" sz="1200" baseline="0" dirty="0" smtClean="0"/>
                        <a:t>Іменники середнього роду із закінченням –е при основі на шиплячий</a:t>
                      </a:r>
                    </a:p>
                    <a:p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i="1" dirty="0" smtClean="0">
                          <a:solidFill>
                            <a:srgbClr val="FF0000"/>
                          </a:solidFill>
                        </a:rPr>
                        <a:t>Дуб, палац, темп,</a:t>
                      </a:r>
                      <a:r>
                        <a:rPr lang="uk-UA" sz="1200" i="1" baseline="0" dirty="0" smtClean="0">
                          <a:solidFill>
                            <a:srgbClr val="FF0000"/>
                          </a:solidFill>
                        </a:rPr>
                        <a:t> батько, коло, місто</a:t>
                      </a:r>
                    </a:p>
                    <a:p>
                      <a:endParaRPr lang="uk-UA" sz="1200" i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uk-UA" sz="1200" i="1" baseline="0" dirty="0" smtClean="0">
                          <a:solidFill>
                            <a:srgbClr val="FF0000"/>
                          </a:solidFill>
                        </a:rPr>
                        <a:t>Вир, вихор, двір</a:t>
                      </a:r>
                    </a:p>
                    <a:p>
                      <a:r>
                        <a:rPr lang="uk-UA" sz="1200" i="1" baseline="0" dirty="0" smtClean="0">
                          <a:solidFill>
                            <a:srgbClr val="FF0000"/>
                          </a:solidFill>
                        </a:rPr>
                        <a:t>Інженер, майстер, касир, гектар, базар</a:t>
                      </a:r>
                    </a:p>
                    <a:p>
                      <a:endParaRPr lang="uk-UA" sz="1200" i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uk-UA" sz="1200" i="1" baseline="0" dirty="0" smtClean="0">
                          <a:solidFill>
                            <a:srgbClr val="FF0000"/>
                          </a:solidFill>
                        </a:rPr>
                        <a:t>Велетень, звичай, край</a:t>
                      </a:r>
                    </a:p>
                    <a:p>
                      <a:r>
                        <a:rPr lang="uk-UA" sz="1200" i="1" baseline="0" dirty="0" smtClean="0">
                          <a:solidFill>
                            <a:srgbClr val="FF0000"/>
                          </a:solidFill>
                        </a:rPr>
                        <a:t>Бондар, козир, лікар</a:t>
                      </a:r>
                    </a:p>
                    <a:p>
                      <a:endParaRPr lang="uk-UA" sz="1200" i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uk-UA" sz="1200" i="1" baseline="0" dirty="0" smtClean="0">
                          <a:solidFill>
                            <a:srgbClr val="FF0000"/>
                          </a:solidFill>
                        </a:rPr>
                        <a:t>Буквар, вівчар, друкар</a:t>
                      </a:r>
                    </a:p>
                    <a:p>
                      <a:endParaRPr lang="uk-UA" sz="1200" i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uk-UA" sz="1200" i="1" baseline="0" dirty="0" smtClean="0">
                          <a:solidFill>
                            <a:srgbClr val="FF0000"/>
                          </a:solidFill>
                        </a:rPr>
                        <a:t>Поле, завдання, здоров'я</a:t>
                      </a:r>
                    </a:p>
                    <a:p>
                      <a:endParaRPr lang="uk-UA" sz="1200" i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uk-UA" sz="1200" i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uk-UA" sz="1200" i="1" baseline="0" dirty="0" smtClean="0">
                          <a:solidFill>
                            <a:srgbClr val="FF0000"/>
                          </a:solidFill>
                        </a:rPr>
                        <a:t>Вантаж, дощ, сторож, товариш</a:t>
                      </a:r>
                    </a:p>
                    <a:p>
                      <a:r>
                        <a:rPr lang="uk-UA" sz="1200" i="1" baseline="0" dirty="0" smtClean="0">
                          <a:solidFill>
                            <a:srgbClr val="FF0000"/>
                          </a:solidFill>
                        </a:rPr>
                        <a:t>Вугляр-вугляра, пісняр-пісняра</a:t>
                      </a:r>
                    </a:p>
                    <a:p>
                      <a:r>
                        <a:rPr lang="uk-UA" sz="1200" i="1" baseline="0" dirty="0" smtClean="0">
                          <a:solidFill>
                            <a:srgbClr val="FF0000"/>
                          </a:solidFill>
                        </a:rPr>
                        <a:t>Ложе, плеч, прізвище, явище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2239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6851092"/>
              </p:ext>
            </p:extLst>
          </p:nvPr>
        </p:nvGraphicFramePr>
        <p:xfrm>
          <a:off x="251521" y="188640"/>
          <a:ext cx="8640960" cy="5943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60240"/>
                <a:gridCol w="2160240"/>
                <a:gridCol w="2160240"/>
                <a:gridCol w="2160240"/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uk-UA" sz="2400" b="1" dirty="0" smtClean="0"/>
                        <a:t>Відмінкові закінчення</a:t>
                      </a:r>
                      <a:r>
                        <a:rPr lang="uk-UA" sz="2400" b="1" baseline="0" dirty="0" smtClean="0"/>
                        <a:t> іменників І відміни</a:t>
                      </a:r>
                      <a:endParaRPr lang="uk-UA" sz="24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77232">
                <a:tc gridSpan="4">
                  <a:txBody>
                    <a:bodyPr/>
                    <a:lstStyle/>
                    <a:p>
                      <a:pPr algn="ctr"/>
                      <a:r>
                        <a:rPr lang="uk-UA" sz="1800" b="1" dirty="0" smtClean="0"/>
                        <a:t>Однина</a:t>
                      </a:r>
                      <a:endParaRPr lang="uk-UA" sz="2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66432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Відмінки</a:t>
                      </a:r>
                      <a:endParaRPr lang="uk-U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Тверда група</a:t>
                      </a:r>
                      <a:endParaRPr lang="uk-U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М'яка група</a:t>
                      </a:r>
                      <a:endParaRPr lang="uk-U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Мішана група</a:t>
                      </a:r>
                      <a:endParaRPr lang="uk-UA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Н.</a:t>
                      </a:r>
                    </a:p>
                    <a:p>
                      <a:pPr algn="ctr"/>
                      <a:r>
                        <a:rPr lang="uk-UA" sz="1800" dirty="0" smtClean="0"/>
                        <a:t>Р.</a:t>
                      </a:r>
                    </a:p>
                    <a:p>
                      <a:pPr algn="ctr"/>
                      <a:r>
                        <a:rPr lang="uk-UA" sz="1800" dirty="0" smtClean="0"/>
                        <a:t>Д.</a:t>
                      </a:r>
                    </a:p>
                    <a:p>
                      <a:pPr algn="ctr"/>
                      <a:r>
                        <a:rPr lang="uk-UA" sz="1800" dirty="0" err="1" smtClean="0"/>
                        <a:t>Зн</a:t>
                      </a:r>
                      <a:r>
                        <a:rPr lang="uk-UA" sz="1800" dirty="0" smtClean="0"/>
                        <a:t>.</a:t>
                      </a:r>
                    </a:p>
                    <a:p>
                      <a:pPr algn="ctr"/>
                      <a:r>
                        <a:rPr lang="uk-UA" sz="1800" dirty="0" err="1" smtClean="0"/>
                        <a:t>Ор</a:t>
                      </a:r>
                      <a:r>
                        <a:rPr lang="uk-UA" sz="1800" dirty="0" smtClean="0"/>
                        <a:t>.</a:t>
                      </a:r>
                    </a:p>
                    <a:p>
                      <a:pPr algn="ctr"/>
                      <a:r>
                        <a:rPr lang="uk-UA" sz="1800" dirty="0" smtClean="0"/>
                        <a:t>М.</a:t>
                      </a:r>
                    </a:p>
                    <a:p>
                      <a:pPr algn="ctr"/>
                      <a:r>
                        <a:rPr lang="uk-UA" sz="1800" dirty="0" err="1" smtClean="0"/>
                        <a:t>Кл</a:t>
                      </a:r>
                      <a:r>
                        <a:rPr lang="uk-UA" sz="1800" dirty="0" smtClean="0"/>
                        <a:t>.</a:t>
                      </a:r>
                      <a:endParaRPr lang="uk-U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-а</a:t>
                      </a:r>
                    </a:p>
                    <a:p>
                      <a:pPr algn="ctr"/>
                      <a:r>
                        <a:rPr lang="uk-UA" sz="1800" dirty="0" smtClean="0"/>
                        <a:t>-и</a:t>
                      </a:r>
                    </a:p>
                    <a:p>
                      <a:pPr algn="ctr"/>
                      <a:r>
                        <a:rPr lang="uk-UA" sz="1800" dirty="0" smtClean="0"/>
                        <a:t>-і</a:t>
                      </a:r>
                    </a:p>
                    <a:p>
                      <a:pPr algn="ctr"/>
                      <a:r>
                        <a:rPr lang="uk-UA" sz="1800" dirty="0" smtClean="0"/>
                        <a:t>-у</a:t>
                      </a:r>
                    </a:p>
                    <a:p>
                      <a:pPr algn="ctr"/>
                      <a:r>
                        <a:rPr lang="uk-UA" sz="1800" dirty="0" smtClean="0"/>
                        <a:t>-</a:t>
                      </a:r>
                      <a:r>
                        <a:rPr lang="uk-UA" sz="1800" dirty="0" err="1" smtClean="0"/>
                        <a:t>ою</a:t>
                      </a:r>
                      <a:endParaRPr lang="uk-UA" sz="1800" dirty="0" smtClean="0"/>
                    </a:p>
                    <a:p>
                      <a:pPr algn="ctr"/>
                      <a:r>
                        <a:rPr lang="uk-UA" sz="1800" dirty="0" smtClean="0"/>
                        <a:t>-і</a:t>
                      </a:r>
                    </a:p>
                    <a:p>
                      <a:pPr algn="ctr"/>
                      <a:r>
                        <a:rPr lang="uk-UA" sz="1800" dirty="0" smtClean="0"/>
                        <a:t>-о</a:t>
                      </a:r>
                      <a:endParaRPr lang="uk-U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-я      -я</a:t>
                      </a:r>
                    </a:p>
                    <a:p>
                      <a:pPr algn="ctr"/>
                      <a:r>
                        <a:rPr lang="uk-UA" sz="1800" dirty="0" smtClean="0"/>
                        <a:t>-і       -ї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/>
                        <a:t>-і       -ї</a:t>
                      </a:r>
                    </a:p>
                    <a:p>
                      <a:pPr algn="ctr"/>
                      <a:r>
                        <a:rPr lang="uk-UA" sz="1800" dirty="0" smtClean="0"/>
                        <a:t>-ю      -ю</a:t>
                      </a:r>
                    </a:p>
                    <a:p>
                      <a:pPr algn="ctr"/>
                      <a:r>
                        <a:rPr lang="uk-UA" sz="1800" dirty="0" smtClean="0"/>
                        <a:t>-</a:t>
                      </a:r>
                      <a:r>
                        <a:rPr lang="uk-UA" sz="1800" dirty="0" err="1" smtClean="0"/>
                        <a:t>ею</a:t>
                      </a:r>
                      <a:r>
                        <a:rPr lang="uk-UA" sz="1800" dirty="0" smtClean="0"/>
                        <a:t>    -</a:t>
                      </a:r>
                      <a:r>
                        <a:rPr lang="uk-UA" sz="1800" dirty="0" err="1" smtClean="0"/>
                        <a:t>єю</a:t>
                      </a:r>
                      <a:endParaRPr lang="uk-UA" sz="18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/>
                        <a:t>-і       -ї</a:t>
                      </a:r>
                    </a:p>
                    <a:p>
                      <a:pPr algn="ctr"/>
                      <a:r>
                        <a:rPr lang="uk-UA" sz="1800" dirty="0" smtClean="0"/>
                        <a:t>-е      -є</a:t>
                      </a:r>
                      <a:endParaRPr lang="uk-U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-а</a:t>
                      </a:r>
                    </a:p>
                    <a:p>
                      <a:pPr algn="ctr"/>
                      <a:r>
                        <a:rPr lang="uk-UA" sz="1800" dirty="0" smtClean="0"/>
                        <a:t>-і</a:t>
                      </a:r>
                    </a:p>
                    <a:p>
                      <a:pPr algn="ctr"/>
                      <a:r>
                        <a:rPr lang="uk-UA" sz="1800" dirty="0" smtClean="0"/>
                        <a:t>-і</a:t>
                      </a:r>
                    </a:p>
                    <a:p>
                      <a:pPr algn="ctr"/>
                      <a:r>
                        <a:rPr lang="uk-UA" sz="1800" dirty="0" smtClean="0"/>
                        <a:t>-у</a:t>
                      </a:r>
                    </a:p>
                    <a:p>
                      <a:pPr algn="ctr"/>
                      <a:r>
                        <a:rPr lang="uk-UA" sz="1800" dirty="0" smtClean="0"/>
                        <a:t>-</a:t>
                      </a:r>
                      <a:r>
                        <a:rPr lang="uk-UA" sz="1800" dirty="0" err="1" smtClean="0"/>
                        <a:t>ею</a:t>
                      </a:r>
                      <a:endParaRPr lang="uk-UA" sz="1800" dirty="0" smtClean="0"/>
                    </a:p>
                    <a:p>
                      <a:pPr algn="ctr"/>
                      <a:r>
                        <a:rPr lang="uk-UA" sz="1800" dirty="0" smtClean="0"/>
                        <a:t>-і</a:t>
                      </a:r>
                    </a:p>
                    <a:p>
                      <a:pPr algn="ctr"/>
                      <a:r>
                        <a:rPr lang="uk-UA" sz="1800" dirty="0" smtClean="0"/>
                        <a:t>-е</a:t>
                      </a:r>
                      <a:endParaRPr lang="uk-UA" sz="1800" dirty="0"/>
                    </a:p>
                  </a:txBody>
                  <a:tcPr/>
                </a:tc>
              </a:tr>
              <a:tr h="242912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/>
                        <a:t>Множина</a:t>
                      </a:r>
                      <a:endParaRPr lang="uk-UA" sz="2400" b="1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26144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Відмінки</a:t>
                      </a:r>
                      <a:endParaRPr lang="uk-U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Тверда група</a:t>
                      </a:r>
                      <a:endParaRPr lang="uk-U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М'яка група</a:t>
                      </a:r>
                      <a:endParaRPr lang="uk-U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Мішана група</a:t>
                      </a:r>
                      <a:endParaRPr lang="uk-UA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Н.</a:t>
                      </a:r>
                    </a:p>
                    <a:p>
                      <a:pPr algn="ctr"/>
                      <a:r>
                        <a:rPr lang="uk-UA" sz="1800" dirty="0" smtClean="0"/>
                        <a:t>Р.</a:t>
                      </a:r>
                    </a:p>
                    <a:p>
                      <a:pPr algn="ctr"/>
                      <a:r>
                        <a:rPr lang="uk-UA" sz="1800" dirty="0" smtClean="0"/>
                        <a:t>Д.</a:t>
                      </a:r>
                    </a:p>
                    <a:p>
                      <a:pPr algn="ctr"/>
                      <a:r>
                        <a:rPr lang="uk-UA" sz="1800" dirty="0" err="1" smtClean="0"/>
                        <a:t>Зн</a:t>
                      </a:r>
                      <a:r>
                        <a:rPr lang="uk-UA" sz="1800" dirty="0" smtClean="0"/>
                        <a:t>.</a:t>
                      </a:r>
                    </a:p>
                    <a:p>
                      <a:pPr algn="ctr"/>
                      <a:r>
                        <a:rPr lang="uk-UA" sz="1800" dirty="0" err="1" smtClean="0"/>
                        <a:t>Ор</a:t>
                      </a:r>
                      <a:r>
                        <a:rPr lang="uk-UA" sz="1800" dirty="0" smtClean="0"/>
                        <a:t>.</a:t>
                      </a:r>
                    </a:p>
                    <a:p>
                      <a:pPr algn="ctr"/>
                      <a:r>
                        <a:rPr lang="uk-UA" sz="1800" dirty="0" smtClean="0"/>
                        <a:t>М.</a:t>
                      </a:r>
                    </a:p>
                    <a:p>
                      <a:pPr algn="ctr"/>
                      <a:r>
                        <a:rPr lang="uk-UA" sz="1800" dirty="0" err="1" smtClean="0"/>
                        <a:t>Кл</a:t>
                      </a:r>
                      <a:r>
                        <a:rPr lang="uk-UA" sz="1800" dirty="0" smtClean="0"/>
                        <a:t>.</a:t>
                      </a:r>
                      <a:endParaRPr lang="uk-U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-и</a:t>
                      </a:r>
                      <a:endParaRPr lang="uk-UA" sz="1800" dirty="0" smtClean="0"/>
                    </a:p>
                    <a:p>
                      <a:pPr algn="ctr"/>
                      <a:r>
                        <a:rPr lang="uk-UA" sz="1800" dirty="0" smtClean="0"/>
                        <a:t>-</a:t>
                      </a:r>
                      <a:r>
                        <a:rPr lang="uk-UA" sz="1800" baseline="0" dirty="0" smtClean="0"/>
                        <a:t> </a:t>
                      </a:r>
                      <a:endParaRPr lang="uk-UA" sz="1800" dirty="0" smtClean="0"/>
                    </a:p>
                    <a:p>
                      <a:pPr algn="ctr"/>
                      <a:r>
                        <a:rPr lang="uk-UA" sz="1800" dirty="0" smtClean="0"/>
                        <a:t>-</a:t>
                      </a:r>
                      <a:r>
                        <a:rPr lang="uk-UA" sz="1800" dirty="0" err="1" smtClean="0"/>
                        <a:t>ам</a:t>
                      </a:r>
                      <a:endParaRPr lang="uk-UA" sz="1800" dirty="0" smtClean="0"/>
                    </a:p>
                    <a:p>
                      <a:pPr algn="ctr"/>
                      <a:r>
                        <a:rPr lang="uk-UA" sz="1800" dirty="0" smtClean="0"/>
                        <a:t>-и</a:t>
                      </a:r>
                      <a:endParaRPr lang="uk-UA" sz="1800" dirty="0" smtClean="0"/>
                    </a:p>
                    <a:p>
                      <a:pPr algn="ctr"/>
                      <a:r>
                        <a:rPr lang="uk-UA" sz="1800" dirty="0" smtClean="0"/>
                        <a:t>-</a:t>
                      </a:r>
                      <a:r>
                        <a:rPr lang="uk-UA" sz="1800" dirty="0" err="1" smtClean="0"/>
                        <a:t>ами</a:t>
                      </a:r>
                      <a:endParaRPr lang="uk-UA" sz="1800" dirty="0" smtClean="0"/>
                    </a:p>
                    <a:p>
                      <a:pPr algn="ctr"/>
                      <a:r>
                        <a:rPr lang="uk-UA" sz="1800" dirty="0" smtClean="0"/>
                        <a:t>-ах</a:t>
                      </a:r>
                      <a:endParaRPr lang="uk-UA" sz="1800" dirty="0" smtClean="0"/>
                    </a:p>
                    <a:p>
                      <a:pPr algn="ctr"/>
                      <a:r>
                        <a:rPr lang="uk-UA" sz="1800" dirty="0" smtClean="0"/>
                        <a:t>-и</a:t>
                      </a:r>
                      <a:endParaRPr lang="uk-U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  -і      </a:t>
                      </a:r>
                      <a:r>
                        <a:rPr lang="uk-UA" sz="1800" dirty="0" smtClean="0"/>
                        <a:t>-</a:t>
                      </a:r>
                      <a:r>
                        <a:rPr lang="uk-UA" sz="1800" dirty="0" smtClean="0"/>
                        <a:t>я</a:t>
                      </a:r>
                    </a:p>
                    <a:p>
                      <a:pPr algn="ctr"/>
                      <a:r>
                        <a:rPr lang="uk-UA" sz="1800" dirty="0" smtClean="0"/>
                        <a:t>-       -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/>
                        <a:t>     -ям       </a:t>
                      </a:r>
                      <a:r>
                        <a:rPr lang="uk-UA" sz="1800" dirty="0" smtClean="0"/>
                        <a:t>-ї</a:t>
                      </a:r>
                    </a:p>
                    <a:p>
                      <a:pPr algn="ctr"/>
                      <a:r>
                        <a:rPr lang="uk-UA" sz="1800" dirty="0" smtClean="0"/>
                        <a:t>   -і        </a:t>
                      </a:r>
                      <a:r>
                        <a:rPr lang="uk-UA" sz="1800" dirty="0" smtClean="0"/>
                        <a:t>-ю</a:t>
                      </a:r>
                    </a:p>
                    <a:p>
                      <a:pPr algn="ctr"/>
                      <a:r>
                        <a:rPr lang="uk-UA" sz="1800" dirty="0" smtClean="0"/>
                        <a:t>   -ями    </a:t>
                      </a:r>
                      <a:r>
                        <a:rPr lang="uk-UA" sz="1800" dirty="0" smtClean="0"/>
                        <a:t>-</a:t>
                      </a:r>
                      <a:r>
                        <a:rPr lang="uk-UA" sz="1800" dirty="0" err="1" smtClean="0"/>
                        <a:t>єю</a:t>
                      </a:r>
                      <a:endParaRPr lang="uk-UA" sz="18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/>
                        <a:t>   -</a:t>
                      </a:r>
                      <a:r>
                        <a:rPr lang="uk-UA" sz="1800" dirty="0" err="1" smtClean="0"/>
                        <a:t>ях</a:t>
                      </a:r>
                      <a:r>
                        <a:rPr lang="uk-UA" sz="1800" dirty="0" smtClean="0"/>
                        <a:t>       </a:t>
                      </a:r>
                      <a:r>
                        <a:rPr lang="uk-UA" sz="1800" dirty="0" smtClean="0"/>
                        <a:t>-ї</a:t>
                      </a:r>
                    </a:p>
                    <a:p>
                      <a:pPr algn="ctr"/>
                      <a:r>
                        <a:rPr lang="uk-UA" sz="1800" dirty="0" smtClean="0"/>
                        <a:t>   -і      </a:t>
                      </a:r>
                      <a:r>
                        <a:rPr lang="uk-UA" sz="1800" dirty="0" smtClean="0"/>
                        <a:t>-є</a:t>
                      </a:r>
                      <a:endParaRPr lang="uk-U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-і</a:t>
                      </a:r>
                      <a:endParaRPr lang="uk-UA" sz="1800" dirty="0" smtClean="0"/>
                    </a:p>
                    <a:p>
                      <a:pPr algn="ctr"/>
                      <a:r>
                        <a:rPr lang="uk-UA" sz="1800" dirty="0" smtClean="0"/>
                        <a:t>-</a:t>
                      </a:r>
                      <a:r>
                        <a:rPr lang="uk-UA" sz="1800" baseline="0" dirty="0" smtClean="0"/>
                        <a:t> </a:t>
                      </a:r>
                      <a:endParaRPr lang="uk-UA" sz="1800" dirty="0" smtClean="0"/>
                    </a:p>
                    <a:p>
                      <a:pPr algn="ctr"/>
                      <a:r>
                        <a:rPr lang="uk-UA" sz="1800" dirty="0" smtClean="0"/>
                        <a:t>-</a:t>
                      </a:r>
                      <a:r>
                        <a:rPr lang="uk-UA" sz="1800" dirty="0" err="1" smtClean="0"/>
                        <a:t>ам</a:t>
                      </a:r>
                      <a:endParaRPr lang="uk-UA" sz="1800" dirty="0" smtClean="0"/>
                    </a:p>
                    <a:p>
                      <a:pPr algn="ctr"/>
                      <a:r>
                        <a:rPr lang="uk-UA" sz="1800" dirty="0" smtClean="0"/>
                        <a:t>-в</a:t>
                      </a:r>
                      <a:endParaRPr lang="uk-UA" sz="1800" dirty="0" smtClean="0"/>
                    </a:p>
                    <a:p>
                      <a:pPr algn="ctr"/>
                      <a:r>
                        <a:rPr lang="uk-UA" sz="1800" dirty="0" smtClean="0"/>
                        <a:t>-</a:t>
                      </a:r>
                      <a:r>
                        <a:rPr lang="uk-UA" sz="1800" dirty="0" err="1" smtClean="0"/>
                        <a:t>ами</a:t>
                      </a:r>
                      <a:endParaRPr lang="uk-UA" sz="1800" dirty="0" smtClean="0"/>
                    </a:p>
                    <a:p>
                      <a:pPr algn="ctr"/>
                      <a:r>
                        <a:rPr lang="uk-UA" sz="1800" dirty="0" smtClean="0"/>
                        <a:t>-ах</a:t>
                      </a:r>
                      <a:endParaRPr lang="uk-UA" sz="1800" dirty="0" smtClean="0"/>
                    </a:p>
                    <a:p>
                      <a:pPr algn="ctr"/>
                      <a:r>
                        <a:rPr lang="uk-UA" sz="1800" dirty="0" smtClean="0"/>
                        <a:t>-і</a:t>
                      </a:r>
                      <a:endParaRPr lang="uk-UA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583748" y="4509120"/>
            <a:ext cx="144016" cy="1440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" name="Прямоугольник 3"/>
          <p:cNvSpPr/>
          <p:nvPr/>
        </p:nvSpPr>
        <p:spPr>
          <a:xfrm>
            <a:off x="5504834" y="4517148"/>
            <a:ext cx="144016" cy="1440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Прямоугольник 4"/>
          <p:cNvSpPr/>
          <p:nvPr/>
        </p:nvSpPr>
        <p:spPr>
          <a:xfrm>
            <a:off x="8034986" y="4509120"/>
            <a:ext cx="144016" cy="1440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Прямоугольник 5"/>
          <p:cNvSpPr/>
          <p:nvPr/>
        </p:nvSpPr>
        <p:spPr>
          <a:xfrm>
            <a:off x="6097310" y="4517148"/>
            <a:ext cx="144016" cy="1440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9937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39552" y="332656"/>
            <a:ext cx="8064896" cy="86409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ЛЕКСИКОЛОГІЯ</a:t>
            </a:r>
            <a:endParaRPr lang="uk-UA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1556792"/>
            <a:ext cx="835292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b="1" u="sng" dirty="0" smtClean="0"/>
              <a:t>Пароніми</a:t>
            </a:r>
            <a:r>
              <a:rPr lang="uk-UA" dirty="0" smtClean="0"/>
              <a:t> (від гр. </a:t>
            </a:r>
            <a:r>
              <a:rPr lang="en-US" i="1" dirty="0"/>
              <a:t>p</a:t>
            </a:r>
            <a:r>
              <a:rPr lang="en-US" i="1" dirty="0" smtClean="0"/>
              <a:t>ara</a:t>
            </a:r>
            <a:r>
              <a:rPr lang="en-US" dirty="0" smtClean="0"/>
              <a:t> – </a:t>
            </a:r>
            <a:r>
              <a:rPr lang="uk-UA" dirty="0" smtClean="0"/>
              <a:t>біля і </a:t>
            </a:r>
            <a:r>
              <a:rPr lang="en-US" i="1" dirty="0" err="1" smtClean="0"/>
              <a:t>onyma</a:t>
            </a:r>
            <a:r>
              <a:rPr lang="en-US" dirty="0" smtClean="0"/>
              <a:t> –</a:t>
            </a:r>
            <a:r>
              <a:rPr lang="uk-UA" dirty="0" smtClean="0"/>
              <a:t> ім'я) </a:t>
            </a:r>
            <a:r>
              <a:rPr lang="uk-UA" i="1" dirty="0"/>
              <a:t>– </a:t>
            </a:r>
            <a:r>
              <a:rPr lang="uk-UA" dirty="0" smtClean="0"/>
              <a:t>слова, близькі (не однакові!) за звучанням, але різні за значенням і написанням: </a:t>
            </a:r>
          </a:p>
          <a:p>
            <a:pPr algn="ctr"/>
            <a:r>
              <a:rPr lang="uk-UA" i="1" dirty="0">
                <a:solidFill>
                  <a:srgbClr val="FF0000"/>
                </a:solidFill>
              </a:rPr>
              <a:t>т</a:t>
            </a:r>
            <a:r>
              <a:rPr lang="uk-UA" i="1" dirty="0" smtClean="0">
                <a:solidFill>
                  <a:srgbClr val="FF0000"/>
                </a:solidFill>
              </a:rPr>
              <a:t>алант</a:t>
            </a:r>
            <a:r>
              <a:rPr lang="uk-UA" dirty="0" smtClean="0"/>
              <a:t> (видатні природні здібності)</a:t>
            </a:r>
            <a:r>
              <a:rPr lang="uk-UA" i="1" dirty="0"/>
              <a:t> – </a:t>
            </a:r>
            <a:r>
              <a:rPr lang="uk-UA" i="1" dirty="0" smtClean="0">
                <a:solidFill>
                  <a:srgbClr val="FF0000"/>
                </a:solidFill>
              </a:rPr>
              <a:t>талан</a:t>
            </a:r>
            <a:r>
              <a:rPr lang="uk-UA" dirty="0" smtClean="0"/>
              <a:t> (збіг обставин, подій у житті людини)</a:t>
            </a:r>
          </a:p>
          <a:p>
            <a:pPr algn="just"/>
            <a:endParaRPr lang="uk-UA" dirty="0"/>
          </a:p>
          <a:p>
            <a:pPr algn="just"/>
            <a:r>
              <a:rPr lang="uk-UA" b="1" u="sng" dirty="0" smtClean="0"/>
              <a:t>Синоніми</a:t>
            </a:r>
            <a:r>
              <a:rPr lang="uk-UA" dirty="0" smtClean="0"/>
              <a:t> </a:t>
            </a:r>
            <a:r>
              <a:rPr lang="uk-UA" dirty="0"/>
              <a:t>(від гр. </a:t>
            </a:r>
            <a:r>
              <a:rPr lang="en-US" i="1" dirty="0" err="1"/>
              <a:t>s</a:t>
            </a:r>
            <a:r>
              <a:rPr lang="en-US" i="1" dirty="0" err="1" smtClean="0"/>
              <a:t>ynonimos</a:t>
            </a:r>
            <a:r>
              <a:rPr lang="en-US" i="1" dirty="0" smtClean="0"/>
              <a:t> </a:t>
            </a:r>
            <a:r>
              <a:rPr lang="en-US" dirty="0" smtClean="0"/>
              <a:t>–</a:t>
            </a:r>
            <a:r>
              <a:rPr lang="uk-UA" dirty="0" smtClean="0"/>
              <a:t> однойменний)</a:t>
            </a:r>
            <a:r>
              <a:rPr lang="uk-UA" i="1" dirty="0"/>
              <a:t> – </a:t>
            </a:r>
            <a:r>
              <a:rPr lang="uk-UA" dirty="0" smtClean="0"/>
              <a:t>слова, близькі або тотожні за значенням, які по-різному називають те саме поняття</a:t>
            </a:r>
          </a:p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uk-UA" dirty="0" smtClean="0"/>
              <a:t>Абсолютні: </a:t>
            </a:r>
            <a:r>
              <a:rPr lang="uk-UA" i="1" dirty="0" smtClean="0">
                <a:solidFill>
                  <a:srgbClr val="FF0000"/>
                </a:solidFill>
              </a:rPr>
              <a:t>азбука – абетка – алфавіт </a:t>
            </a:r>
          </a:p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uk-UA" dirty="0" smtClean="0"/>
              <a:t>Ідеографічні (значеннєві): </a:t>
            </a:r>
            <a:r>
              <a:rPr lang="uk-UA" i="1" dirty="0" smtClean="0">
                <a:solidFill>
                  <a:srgbClr val="FF0000"/>
                </a:solidFill>
              </a:rPr>
              <a:t>хотіти – бажати, прагнути, жадати</a:t>
            </a:r>
          </a:p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uk-UA" dirty="0" smtClean="0"/>
              <a:t>Стилістичні: </a:t>
            </a:r>
            <a:r>
              <a:rPr lang="uk-UA" i="1" dirty="0" smtClean="0">
                <a:solidFill>
                  <a:srgbClr val="FF0000"/>
                </a:solidFill>
              </a:rPr>
              <a:t>їсти – уминати, трощити, глитати, жерти</a:t>
            </a:r>
          </a:p>
          <a:p>
            <a:pPr algn="just"/>
            <a:endParaRPr lang="uk-UA" i="1" dirty="0"/>
          </a:p>
          <a:p>
            <a:pPr algn="just"/>
            <a:r>
              <a:rPr lang="uk-UA" b="1" u="sng" dirty="0" smtClean="0"/>
              <a:t>Антоніми</a:t>
            </a:r>
            <a:r>
              <a:rPr lang="uk-UA" dirty="0" smtClean="0"/>
              <a:t> (</a:t>
            </a:r>
            <a:r>
              <a:rPr lang="uk-UA" dirty="0"/>
              <a:t>від гр. </a:t>
            </a:r>
            <a:r>
              <a:rPr lang="en-US" i="1" dirty="0"/>
              <a:t>a</a:t>
            </a:r>
            <a:r>
              <a:rPr lang="en-US" i="1" dirty="0" smtClean="0"/>
              <a:t>nti </a:t>
            </a:r>
            <a:r>
              <a:rPr lang="en-US" dirty="0" smtClean="0"/>
              <a:t>– </a:t>
            </a:r>
            <a:r>
              <a:rPr lang="uk-UA" dirty="0" smtClean="0"/>
              <a:t>проти і </a:t>
            </a:r>
            <a:r>
              <a:rPr lang="en-US" i="1" dirty="0" err="1"/>
              <a:t>onyma</a:t>
            </a:r>
            <a:r>
              <a:rPr lang="en-US" dirty="0"/>
              <a:t> –</a:t>
            </a:r>
            <a:r>
              <a:rPr lang="uk-UA" dirty="0"/>
              <a:t> ім'я</a:t>
            </a:r>
            <a:r>
              <a:rPr lang="uk-UA" dirty="0" smtClean="0"/>
              <a:t>)</a:t>
            </a:r>
            <a:r>
              <a:rPr lang="uk-UA" i="1" dirty="0"/>
              <a:t> – </a:t>
            </a:r>
            <a:r>
              <a:rPr lang="uk-UA" dirty="0" smtClean="0"/>
              <a:t>слова, протилежні за значенням:</a:t>
            </a:r>
          </a:p>
          <a:p>
            <a:pPr algn="ctr"/>
            <a:r>
              <a:rPr lang="uk-UA" i="1" dirty="0">
                <a:solidFill>
                  <a:srgbClr val="FF0000"/>
                </a:solidFill>
              </a:rPr>
              <a:t>щ</a:t>
            </a:r>
            <a:r>
              <a:rPr lang="uk-UA" i="1" dirty="0" smtClean="0">
                <a:solidFill>
                  <a:srgbClr val="FF0000"/>
                </a:solidFill>
              </a:rPr>
              <a:t>астя – горе, чорний – білий, говорити – мовчати</a:t>
            </a:r>
            <a:r>
              <a:rPr lang="uk-UA" i="1" dirty="0" smtClean="0"/>
              <a:t>.</a:t>
            </a:r>
            <a:endParaRPr lang="uk-UA" i="1" dirty="0"/>
          </a:p>
        </p:txBody>
      </p:sp>
    </p:spTree>
    <p:extLst>
      <p:ext uri="{BB962C8B-B14F-4D97-AF65-F5344CB8AC3E}">
        <p14:creationId xmlns:p14="http://schemas.microsoft.com/office/powerpoint/2010/main" val="287399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2696488"/>
              </p:ext>
            </p:extLst>
          </p:nvPr>
        </p:nvGraphicFramePr>
        <p:xfrm>
          <a:off x="179512" y="764704"/>
          <a:ext cx="8640960" cy="5303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7"/>
                <a:gridCol w="2160240"/>
                <a:gridCol w="3024336"/>
                <a:gridCol w="1944217"/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uk-UA" sz="2400" b="1" dirty="0" smtClean="0"/>
                        <a:t>Відмінкові закінчення</a:t>
                      </a:r>
                      <a:r>
                        <a:rPr lang="uk-UA" sz="2400" b="1" baseline="0" dirty="0" smtClean="0"/>
                        <a:t> іменників ІІ відміни</a:t>
                      </a:r>
                      <a:endParaRPr lang="uk-UA" sz="24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77232">
                <a:tc gridSpan="4">
                  <a:txBody>
                    <a:bodyPr/>
                    <a:lstStyle/>
                    <a:p>
                      <a:pPr algn="ctr"/>
                      <a:r>
                        <a:rPr lang="uk-UA" sz="1800" b="1" dirty="0" smtClean="0"/>
                        <a:t>Однина</a:t>
                      </a:r>
                      <a:endParaRPr lang="uk-UA" sz="2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66432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Відмінки</a:t>
                      </a:r>
                      <a:endParaRPr lang="uk-U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Тверда група</a:t>
                      </a:r>
                      <a:endParaRPr lang="uk-U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М'яка група</a:t>
                      </a:r>
                      <a:endParaRPr lang="uk-U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Мішана група</a:t>
                      </a:r>
                      <a:endParaRPr lang="uk-UA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Н.</a:t>
                      </a:r>
                    </a:p>
                    <a:p>
                      <a:pPr algn="ctr"/>
                      <a:r>
                        <a:rPr lang="uk-UA" sz="1400" dirty="0" smtClean="0"/>
                        <a:t>Р.</a:t>
                      </a:r>
                    </a:p>
                    <a:p>
                      <a:pPr algn="ctr"/>
                      <a:r>
                        <a:rPr lang="uk-UA" sz="1400" dirty="0" smtClean="0"/>
                        <a:t>Д.</a:t>
                      </a:r>
                    </a:p>
                    <a:p>
                      <a:pPr algn="ctr"/>
                      <a:r>
                        <a:rPr lang="uk-UA" sz="1400" dirty="0" err="1" smtClean="0"/>
                        <a:t>Зн</a:t>
                      </a:r>
                      <a:r>
                        <a:rPr lang="uk-UA" sz="1400" dirty="0" smtClean="0"/>
                        <a:t>.</a:t>
                      </a:r>
                    </a:p>
                    <a:p>
                      <a:pPr algn="ctr"/>
                      <a:r>
                        <a:rPr lang="uk-UA" sz="1400" dirty="0" err="1" smtClean="0"/>
                        <a:t>Ор</a:t>
                      </a:r>
                      <a:r>
                        <a:rPr lang="uk-UA" sz="1400" dirty="0" smtClean="0"/>
                        <a:t>.</a:t>
                      </a:r>
                    </a:p>
                    <a:p>
                      <a:pPr algn="ctr"/>
                      <a:r>
                        <a:rPr lang="uk-UA" sz="1400" dirty="0" smtClean="0"/>
                        <a:t>М.</a:t>
                      </a:r>
                    </a:p>
                    <a:p>
                      <a:pPr algn="ctr"/>
                      <a:r>
                        <a:rPr lang="uk-UA" sz="1400" dirty="0" err="1" smtClean="0"/>
                        <a:t>Кл</a:t>
                      </a:r>
                      <a:r>
                        <a:rPr lang="uk-UA" sz="1400" dirty="0" smtClean="0"/>
                        <a:t>.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 smtClean="0"/>
                        <a:t>-</a:t>
                      </a:r>
                      <a:r>
                        <a:rPr lang="uk-UA" sz="1400" baseline="0" dirty="0" smtClean="0"/>
                        <a:t>              -             -о</a:t>
                      </a:r>
                      <a:endParaRPr lang="uk-UA" sz="1400" dirty="0" smtClean="0"/>
                    </a:p>
                    <a:p>
                      <a:pPr algn="just"/>
                      <a:r>
                        <a:rPr lang="uk-UA" sz="1400" dirty="0" smtClean="0"/>
                        <a:t>-а            -а            -а</a:t>
                      </a:r>
                    </a:p>
                    <a:p>
                      <a:pPr algn="just"/>
                      <a:r>
                        <a:rPr lang="uk-UA" sz="1400" dirty="0" smtClean="0"/>
                        <a:t>-</a:t>
                      </a:r>
                      <a:r>
                        <a:rPr lang="uk-UA" sz="1400" dirty="0" err="1" smtClean="0"/>
                        <a:t>ові</a:t>
                      </a:r>
                      <a:r>
                        <a:rPr lang="uk-UA" sz="1400" dirty="0" smtClean="0"/>
                        <a:t>(-у)    –</a:t>
                      </a:r>
                      <a:r>
                        <a:rPr lang="uk-UA" sz="1400" dirty="0" err="1" smtClean="0"/>
                        <a:t>ові</a:t>
                      </a:r>
                      <a:r>
                        <a:rPr lang="uk-UA" sz="1400" dirty="0" smtClean="0"/>
                        <a:t>(-у)    -у</a:t>
                      </a:r>
                    </a:p>
                    <a:p>
                      <a:pPr algn="just"/>
                      <a:r>
                        <a:rPr lang="uk-UA" sz="1400" dirty="0" smtClean="0"/>
                        <a:t>-а            -а            -о</a:t>
                      </a:r>
                    </a:p>
                    <a:p>
                      <a:pPr algn="just"/>
                      <a:r>
                        <a:rPr lang="uk-UA" sz="1400" dirty="0" smtClean="0"/>
                        <a:t>-</a:t>
                      </a:r>
                      <a:r>
                        <a:rPr lang="uk-UA" sz="1400" dirty="0" err="1" smtClean="0"/>
                        <a:t>ом</a:t>
                      </a:r>
                      <a:r>
                        <a:rPr lang="uk-UA" sz="1400" dirty="0" smtClean="0"/>
                        <a:t>          -</a:t>
                      </a:r>
                      <a:r>
                        <a:rPr lang="uk-UA" sz="1400" dirty="0" err="1" smtClean="0"/>
                        <a:t>ом</a:t>
                      </a:r>
                      <a:r>
                        <a:rPr lang="uk-UA" sz="1400" dirty="0" smtClean="0"/>
                        <a:t>         -</a:t>
                      </a:r>
                      <a:r>
                        <a:rPr lang="uk-UA" sz="1400" dirty="0" err="1" smtClean="0"/>
                        <a:t>ом</a:t>
                      </a:r>
                      <a:endParaRPr lang="uk-UA" sz="1400" dirty="0" smtClean="0"/>
                    </a:p>
                    <a:p>
                      <a:pPr algn="just"/>
                      <a:r>
                        <a:rPr lang="uk-UA" sz="1400" dirty="0" smtClean="0"/>
                        <a:t>-</a:t>
                      </a:r>
                      <a:r>
                        <a:rPr lang="uk-UA" sz="1400" dirty="0" err="1" smtClean="0"/>
                        <a:t>ові</a:t>
                      </a:r>
                      <a:r>
                        <a:rPr lang="uk-UA" sz="1400" dirty="0" smtClean="0"/>
                        <a:t>(-у)    -</a:t>
                      </a:r>
                      <a:r>
                        <a:rPr lang="uk-UA" sz="1400" dirty="0" err="1" smtClean="0"/>
                        <a:t>ові</a:t>
                      </a:r>
                      <a:r>
                        <a:rPr lang="uk-UA" sz="1400" dirty="0" smtClean="0"/>
                        <a:t>(-і)    -і</a:t>
                      </a:r>
                    </a:p>
                    <a:p>
                      <a:pPr algn="just"/>
                      <a:r>
                        <a:rPr lang="uk-UA" sz="1400" dirty="0" smtClean="0"/>
                        <a:t>-у            -е           -о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 smtClean="0"/>
                        <a:t>-                -я               -е</a:t>
                      </a:r>
                      <a:r>
                        <a:rPr lang="uk-UA" sz="1400" baseline="0" dirty="0" smtClean="0"/>
                        <a:t>        -я</a:t>
                      </a:r>
                      <a:endParaRPr lang="uk-UA" sz="1400" dirty="0" smtClean="0"/>
                    </a:p>
                    <a:p>
                      <a:pPr algn="just"/>
                      <a:r>
                        <a:rPr lang="uk-UA" sz="1400" dirty="0" smtClean="0"/>
                        <a:t>-я               -ї               -я</a:t>
                      </a:r>
                      <a:r>
                        <a:rPr lang="uk-UA" sz="1400" baseline="0" dirty="0" smtClean="0"/>
                        <a:t>        -я</a:t>
                      </a:r>
                      <a:endParaRPr lang="uk-UA" sz="1400" dirty="0" smtClean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-</a:t>
                      </a:r>
                      <a:r>
                        <a:rPr lang="uk-UA" sz="1400" dirty="0" err="1" smtClean="0"/>
                        <a:t>еві</a:t>
                      </a:r>
                      <a:r>
                        <a:rPr lang="uk-UA" sz="1400" dirty="0" smtClean="0"/>
                        <a:t>(-ю)      -ї                -ю       -ю</a:t>
                      </a:r>
                    </a:p>
                    <a:p>
                      <a:pPr algn="just"/>
                      <a:r>
                        <a:rPr lang="uk-UA" sz="1400" dirty="0" smtClean="0"/>
                        <a:t>-я               -ю              -е        -я</a:t>
                      </a:r>
                    </a:p>
                    <a:p>
                      <a:pPr algn="just"/>
                      <a:r>
                        <a:rPr lang="uk-UA" sz="1400" dirty="0" smtClean="0"/>
                        <a:t>-</a:t>
                      </a:r>
                      <a:r>
                        <a:rPr lang="uk-UA" sz="1400" dirty="0" err="1" smtClean="0"/>
                        <a:t>ем</a:t>
                      </a:r>
                      <a:r>
                        <a:rPr lang="uk-UA" sz="1400" dirty="0" smtClean="0"/>
                        <a:t>            -</a:t>
                      </a:r>
                      <a:r>
                        <a:rPr lang="uk-UA" sz="1400" dirty="0" err="1" smtClean="0"/>
                        <a:t>єю</a:t>
                      </a:r>
                      <a:r>
                        <a:rPr lang="uk-UA" sz="1400" dirty="0" smtClean="0"/>
                        <a:t>             -</a:t>
                      </a:r>
                      <a:r>
                        <a:rPr lang="uk-UA" sz="1400" dirty="0" err="1" smtClean="0"/>
                        <a:t>ем</a:t>
                      </a:r>
                      <a:r>
                        <a:rPr lang="uk-UA" sz="1400" dirty="0" smtClean="0"/>
                        <a:t>      -ям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-</a:t>
                      </a:r>
                      <a:r>
                        <a:rPr lang="uk-UA" sz="1400" dirty="0" err="1" smtClean="0"/>
                        <a:t>еві</a:t>
                      </a:r>
                      <a:r>
                        <a:rPr lang="uk-UA" sz="1400" dirty="0" smtClean="0"/>
                        <a:t>(-і,-ю)  -</a:t>
                      </a:r>
                      <a:r>
                        <a:rPr lang="uk-UA" sz="1400" dirty="0" err="1" smtClean="0"/>
                        <a:t>еві</a:t>
                      </a:r>
                      <a:r>
                        <a:rPr lang="uk-UA" sz="1400" dirty="0" smtClean="0"/>
                        <a:t>(-і,-ю)   –і          -і</a:t>
                      </a:r>
                    </a:p>
                    <a:p>
                      <a:pPr algn="just"/>
                      <a:r>
                        <a:rPr lang="uk-UA" sz="1400" dirty="0" smtClean="0"/>
                        <a:t>-е              -є               -е</a:t>
                      </a:r>
                      <a:r>
                        <a:rPr lang="uk-UA" sz="1400" baseline="0" dirty="0" smtClean="0"/>
                        <a:t>         -я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 smtClean="0"/>
                        <a:t>-</a:t>
                      </a:r>
                      <a:r>
                        <a:rPr lang="uk-UA" sz="1400" baseline="0" dirty="0" smtClean="0"/>
                        <a:t>              -            -е</a:t>
                      </a:r>
                      <a:endParaRPr lang="uk-UA" sz="1400" dirty="0" smtClean="0"/>
                    </a:p>
                    <a:p>
                      <a:pPr algn="just"/>
                      <a:r>
                        <a:rPr lang="uk-UA" sz="1400" dirty="0" smtClean="0"/>
                        <a:t>-а            -а           -а</a:t>
                      </a:r>
                    </a:p>
                    <a:p>
                      <a:pPr algn="just"/>
                      <a:r>
                        <a:rPr lang="uk-UA" sz="1400" dirty="0" smtClean="0"/>
                        <a:t>-</a:t>
                      </a:r>
                      <a:r>
                        <a:rPr lang="uk-UA" sz="1400" dirty="0" err="1" smtClean="0"/>
                        <a:t>еві</a:t>
                      </a:r>
                      <a:r>
                        <a:rPr lang="uk-UA" sz="1400" dirty="0" smtClean="0"/>
                        <a:t>(-у)    –</a:t>
                      </a:r>
                      <a:r>
                        <a:rPr lang="uk-UA" sz="1400" dirty="0" err="1" smtClean="0"/>
                        <a:t>еві</a:t>
                      </a:r>
                      <a:r>
                        <a:rPr lang="uk-UA" sz="1400" dirty="0" smtClean="0"/>
                        <a:t>(-у)   -у</a:t>
                      </a:r>
                    </a:p>
                    <a:p>
                      <a:pPr algn="just"/>
                      <a:r>
                        <a:rPr lang="uk-UA" sz="1400" dirty="0" smtClean="0"/>
                        <a:t>-а            -а           -е</a:t>
                      </a:r>
                    </a:p>
                    <a:p>
                      <a:pPr algn="just"/>
                      <a:r>
                        <a:rPr lang="uk-UA" sz="1400" dirty="0" smtClean="0"/>
                        <a:t>-</a:t>
                      </a:r>
                      <a:r>
                        <a:rPr lang="uk-UA" sz="1400" dirty="0" err="1" smtClean="0"/>
                        <a:t>ем</a:t>
                      </a:r>
                      <a:r>
                        <a:rPr lang="uk-UA" sz="1400" dirty="0" smtClean="0"/>
                        <a:t>          -</a:t>
                      </a:r>
                      <a:r>
                        <a:rPr lang="uk-UA" sz="1400" dirty="0" err="1" smtClean="0"/>
                        <a:t>ем</a:t>
                      </a:r>
                      <a:r>
                        <a:rPr lang="uk-UA" sz="1400" dirty="0" smtClean="0"/>
                        <a:t>      -</a:t>
                      </a:r>
                      <a:r>
                        <a:rPr lang="uk-UA" sz="1400" dirty="0" err="1" smtClean="0"/>
                        <a:t>ем</a:t>
                      </a:r>
                      <a:endParaRPr lang="uk-UA" sz="1400" dirty="0" smtClean="0"/>
                    </a:p>
                    <a:p>
                      <a:pPr algn="just"/>
                      <a:r>
                        <a:rPr lang="uk-UA" sz="1400" dirty="0" smtClean="0"/>
                        <a:t>-</a:t>
                      </a:r>
                      <a:r>
                        <a:rPr lang="uk-UA" sz="1400" dirty="0" err="1" smtClean="0"/>
                        <a:t>еві</a:t>
                      </a:r>
                      <a:r>
                        <a:rPr lang="uk-UA" sz="1400" dirty="0" smtClean="0"/>
                        <a:t>(-і,-у) -</a:t>
                      </a:r>
                      <a:r>
                        <a:rPr lang="uk-UA" sz="1400" dirty="0" err="1" smtClean="0"/>
                        <a:t>еві</a:t>
                      </a:r>
                      <a:r>
                        <a:rPr lang="uk-UA" sz="1400" dirty="0" smtClean="0"/>
                        <a:t>(-і)    -і</a:t>
                      </a:r>
                    </a:p>
                    <a:p>
                      <a:pPr algn="just"/>
                      <a:r>
                        <a:rPr lang="uk-UA" sz="1400" dirty="0" smtClean="0"/>
                        <a:t>-у            -е           -е</a:t>
                      </a:r>
                      <a:endParaRPr lang="uk-UA" sz="1400" dirty="0"/>
                    </a:p>
                  </a:txBody>
                  <a:tcPr/>
                </a:tc>
              </a:tr>
              <a:tr h="242912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dirty="0" smtClean="0"/>
                        <a:t>Множина</a:t>
                      </a:r>
                      <a:endParaRPr lang="uk-UA" sz="2400" b="1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26144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Відмінки</a:t>
                      </a:r>
                      <a:endParaRPr lang="uk-U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Тверда група</a:t>
                      </a:r>
                      <a:endParaRPr lang="uk-U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М'яка група</a:t>
                      </a:r>
                      <a:endParaRPr lang="uk-UA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Мішана група</a:t>
                      </a:r>
                      <a:endParaRPr lang="uk-UA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Н.</a:t>
                      </a:r>
                    </a:p>
                    <a:p>
                      <a:pPr algn="ctr"/>
                      <a:r>
                        <a:rPr lang="uk-UA" sz="1400" dirty="0" smtClean="0"/>
                        <a:t>Р.</a:t>
                      </a:r>
                    </a:p>
                    <a:p>
                      <a:pPr algn="ctr"/>
                      <a:r>
                        <a:rPr lang="uk-UA" sz="1400" dirty="0" smtClean="0"/>
                        <a:t>Д.</a:t>
                      </a:r>
                    </a:p>
                    <a:p>
                      <a:pPr algn="ctr"/>
                      <a:r>
                        <a:rPr lang="uk-UA" sz="1400" dirty="0" err="1" smtClean="0"/>
                        <a:t>Зн</a:t>
                      </a:r>
                      <a:r>
                        <a:rPr lang="uk-UA" sz="1400" dirty="0" smtClean="0"/>
                        <a:t>.</a:t>
                      </a:r>
                    </a:p>
                    <a:p>
                      <a:pPr algn="ctr"/>
                      <a:r>
                        <a:rPr lang="uk-UA" sz="1400" dirty="0" err="1" smtClean="0"/>
                        <a:t>Ор</a:t>
                      </a:r>
                      <a:r>
                        <a:rPr lang="uk-UA" sz="1400" dirty="0" smtClean="0"/>
                        <a:t>.</a:t>
                      </a:r>
                    </a:p>
                    <a:p>
                      <a:pPr algn="ctr"/>
                      <a:r>
                        <a:rPr lang="uk-UA" sz="1400" dirty="0" smtClean="0"/>
                        <a:t>М.</a:t>
                      </a:r>
                    </a:p>
                    <a:p>
                      <a:pPr algn="ctr"/>
                      <a:r>
                        <a:rPr lang="uk-UA" sz="1400" dirty="0" err="1" smtClean="0"/>
                        <a:t>Кл</a:t>
                      </a:r>
                      <a:r>
                        <a:rPr lang="uk-UA" sz="1400" dirty="0" smtClean="0"/>
                        <a:t>.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 smtClean="0"/>
                        <a:t>-и</a:t>
                      </a:r>
                      <a:r>
                        <a:rPr lang="uk-UA" sz="1400" baseline="0" dirty="0" smtClean="0"/>
                        <a:t>            -и            -а</a:t>
                      </a:r>
                      <a:endParaRPr lang="uk-UA" sz="1400" dirty="0" smtClean="0"/>
                    </a:p>
                    <a:p>
                      <a:pPr algn="just"/>
                      <a:r>
                        <a:rPr lang="uk-UA" sz="1400" dirty="0" smtClean="0"/>
                        <a:t>-</a:t>
                      </a:r>
                      <a:r>
                        <a:rPr lang="uk-UA" sz="1400" dirty="0" err="1" smtClean="0"/>
                        <a:t>ів</a:t>
                      </a:r>
                      <a:r>
                        <a:rPr lang="uk-UA" sz="1400" dirty="0" smtClean="0"/>
                        <a:t>            -</a:t>
                      </a:r>
                      <a:r>
                        <a:rPr lang="uk-UA" sz="1400" dirty="0" err="1" smtClean="0"/>
                        <a:t>ів</a:t>
                      </a:r>
                      <a:r>
                        <a:rPr lang="uk-UA" sz="1400" dirty="0" smtClean="0"/>
                        <a:t>          -</a:t>
                      </a:r>
                    </a:p>
                    <a:p>
                      <a:pPr algn="just"/>
                      <a:r>
                        <a:rPr lang="uk-UA" sz="1400" dirty="0" smtClean="0"/>
                        <a:t>-</a:t>
                      </a:r>
                      <a:r>
                        <a:rPr lang="uk-UA" sz="1400" dirty="0" err="1" smtClean="0"/>
                        <a:t>ам</a:t>
                      </a:r>
                      <a:r>
                        <a:rPr lang="uk-UA" sz="1400" dirty="0" smtClean="0"/>
                        <a:t>           –</a:t>
                      </a:r>
                      <a:r>
                        <a:rPr lang="uk-UA" sz="1400" dirty="0" err="1" smtClean="0"/>
                        <a:t>ам</a:t>
                      </a:r>
                      <a:r>
                        <a:rPr lang="uk-UA" sz="1400" dirty="0" smtClean="0"/>
                        <a:t>        -</a:t>
                      </a:r>
                      <a:r>
                        <a:rPr lang="uk-UA" sz="1400" dirty="0" err="1" smtClean="0"/>
                        <a:t>ам</a:t>
                      </a:r>
                      <a:endParaRPr lang="uk-UA" sz="1400" dirty="0" smtClean="0"/>
                    </a:p>
                    <a:p>
                      <a:pPr algn="just"/>
                      <a:r>
                        <a:rPr lang="uk-UA" sz="1400" dirty="0" smtClean="0"/>
                        <a:t>-</a:t>
                      </a:r>
                      <a:r>
                        <a:rPr lang="uk-UA" sz="1400" dirty="0" err="1" smtClean="0"/>
                        <a:t>ів</a:t>
                      </a:r>
                      <a:r>
                        <a:rPr lang="uk-UA" sz="1400" dirty="0" smtClean="0"/>
                        <a:t>            -</a:t>
                      </a:r>
                      <a:r>
                        <a:rPr lang="uk-UA" sz="1400" dirty="0" err="1" smtClean="0"/>
                        <a:t>ів</a:t>
                      </a:r>
                      <a:r>
                        <a:rPr lang="uk-UA" sz="1400" dirty="0" smtClean="0"/>
                        <a:t>          -а</a:t>
                      </a:r>
                    </a:p>
                    <a:p>
                      <a:pPr algn="just"/>
                      <a:r>
                        <a:rPr lang="uk-UA" sz="1400" dirty="0" smtClean="0"/>
                        <a:t>-</a:t>
                      </a:r>
                      <a:r>
                        <a:rPr lang="uk-UA" sz="1400" dirty="0" err="1" smtClean="0"/>
                        <a:t>ами</a:t>
                      </a:r>
                      <a:r>
                        <a:rPr lang="uk-UA" sz="1400" dirty="0" smtClean="0"/>
                        <a:t>         -</a:t>
                      </a:r>
                      <a:r>
                        <a:rPr lang="uk-UA" sz="1400" dirty="0" err="1" smtClean="0"/>
                        <a:t>ами</a:t>
                      </a:r>
                      <a:r>
                        <a:rPr lang="uk-UA" sz="1400" dirty="0" smtClean="0"/>
                        <a:t>      -</a:t>
                      </a:r>
                      <a:r>
                        <a:rPr lang="uk-UA" sz="1400" dirty="0" err="1" smtClean="0"/>
                        <a:t>ами</a:t>
                      </a:r>
                      <a:endParaRPr lang="uk-UA" sz="1400" dirty="0" smtClean="0"/>
                    </a:p>
                    <a:p>
                      <a:pPr algn="just"/>
                      <a:r>
                        <a:rPr lang="uk-UA" sz="1400" dirty="0" smtClean="0"/>
                        <a:t>-ах           -ах</a:t>
                      </a:r>
                      <a:r>
                        <a:rPr lang="uk-UA" sz="1400" baseline="0" dirty="0" smtClean="0"/>
                        <a:t>       </a:t>
                      </a:r>
                      <a:r>
                        <a:rPr lang="uk-UA" sz="1400" dirty="0" smtClean="0"/>
                        <a:t>   -ах</a:t>
                      </a:r>
                    </a:p>
                    <a:p>
                      <a:pPr algn="just"/>
                      <a:r>
                        <a:rPr lang="uk-UA" sz="1400" dirty="0" smtClean="0"/>
                        <a:t>-и            -и            -а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 smtClean="0"/>
                        <a:t>-і            -ї             -я</a:t>
                      </a:r>
                      <a:r>
                        <a:rPr lang="uk-UA" sz="1400" baseline="0" dirty="0" smtClean="0"/>
                        <a:t>        -я</a:t>
                      </a:r>
                      <a:endParaRPr lang="uk-UA" sz="1400" dirty="0" smtClean="0"/>
                    </a:p>
                    <a:p>
                      <a:pPr algn="just"/>
                      <a:r>
                        <a:rPr lang="uk-UA" sz="1400" dirty="0" smtClean="0"/>
                        <a:t>-</a:t>
                      </a:r>
                      <a:r>
                        <a:rPr lang="uk-UA" sz="1400" dirty="0" err="1" smtClean="0"/>
                        <a:t>ів</a:t>
                      </a:r>
                      <a:r>
                        <a:rPr lang="uk-UA" sz="1400" dirty="0" smtClean="0"/>
                        <a:t>          -їв           </a:t>
                      </a:r>
                      <a:r>
                        <a:rPr lang="uk-UA" sz="1400" baseline="0" dirty="0" smtClean="0"/>
                        <a:t> </a:t>
                      </a:r>
                      <a:r>
                        <a:rPr lang="uk-UA" sz="1400" dirty="0" smtClean="0"/>
                        <a:t>-</a:t>
                      </a:r>
                      <a:r>
                        <a:rPr lang="uk-UA" sz="1400" baseline="0" dirty="0" smtClean="0"/>
                        <a:t>          - </a:t>
                      </a:r>
                      <a:endParaRPr lang="uk-UA" sz="1400" dirty="0" smtClean="0"/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-ям         -ям          -ям      -ям</a:t>
                      </a:r>
                    </a:p>
                    <a:p>
                      <a:pPr algn="just"/>
                      <a:r>
                        <a:rPr lang="uk-UA" sz="1400" dirty="0" smtClean="0"/>
                        <a:t>-</a:t>
                      </a:r>
                      <a:r>
                        <a:rPr lang="uk-UA" sz="1400" dirty="0" err="1" smtClean="0"/>
                        <a:t>ів</a:t>
                      </a:r>
                      <a:r>
                        <a:rPr lang="uk-UA" sz="1400" dirty="0" smtClean="0"/>
                        <a:t>          -їв            -я        -я</a:t>
                      </a:r>
                    </a:p>
                    <a:p>
                      <a:pPr algn="just"/>
                      <a:r>
                        <a:rPr lang="uk-UA" sz="1400" dirty="0" smtClean="0"/>
                        <a:t>-ями       -ями         -ями   -ями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/>
                        <a:t>-</a:t>
                      </a:r>
                      <a:r>
                        <a:rPr lang="uk-UA" sz="1400" dirty="0" err="1" smtClean="0"/>
                        <a:t>ях</a:t>
                      </a:r>
                      <a:r>
                        <a:rPr lang="uk-UA" sz="1400" dirty="0" smtClean="0"/>
                        <a:t>         -</a:t>
                      </a:r>
                      <a:r>
                        <a:rPr lang="uk-UA" sz="1400" dirty="0" err="1" smtClean="0"/>
                        <a:t>ях</a:t>
                      </a:r>
                      <a:r>
                        <a:rPr lang="uk-UA" sz="1400" dirty="0" smtClean="0"/>
                        <a:t>            –</a:t>
                      </a:r>
                      <a:r>
                        <a:rPr lang="uk-UA" sz="1400" dirty="0" err="1" smtClean="0"/>
                        <a:t>ях</a:t>
                      </a:r>
                      <a:r>
                        <a:rPr lang="uk-UA" sz="1400" dirty="0" smtClean="0"/>
                        <a:t>      -</a:t>
                      </a:r>
                      <a:r>
                        <a:rPr lang="uk-UA" sz="1400" dirty="0" err="1" smtClean="0"/>
                        <a:t>ях</a:t>
                      </a:r>
                      <a:endParaRPr lang="uk-UA" sz="1400" dirty="0" smtClean="0"/>
                    </a:p>
                    <a:p>
                      <a:pPr algn="just"/>
                      <a:r>
                        <a:rPr lang="uk-UA" sz="1400" dirty="0" smtClean="0"/>
                        <a:t>-і            -ї              -я</a:t>
                      </a:r>
                      <a:r>
                        <a:rPr lang="uk-UA" sz="1400" baseline="0" dirty="0" smtClean="0"/>
                        <a:t>        -я</a:t>
                      </a:r>
                      <a:endParaRPr lang="uk-UA" sz="1400" dirty="0" smtClean="0"/>
                    </a:p>
                    <a:p>
                      <a:pPr algn="ctr"/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uk-UA" sz="1400" dirty="0" smtClean="0"/>
                        <a:t>-і</a:t>
                      </a:r>
                      <a:r>
                        <a:rPr lang="uk-UA" sz="1400" baseline="0" dirty="0" smtClean="0"/>
                        <a:t>        -і          -а</a:t>
                      </a:r>
                      <a:endParaRPr lang="uk-UA" sz="1400" dirty="0" smtClean="0"/>
                    </a:p>
                    <a:p>
                      <a:pPr algn="just"/>
                      <a:r>
                        <a:rPr lang="uk-UA" sz="1400" dirty="0" smtClean="0"/>
                        <a:t>-</a:t>
                      </a:r>
                      <a:r>
                        <a:rPr lang="uk-UA" sz="1400" dirty="0" err="1" smtClean="0"/>
                        <a:t>ів</a:t>
                      </a:r>
                      <a:r>
                        <a:rPr lang="uk-UA" sz="1400" dirty="0" smtClean="0"/>
                        <a:t>       -</a:t>
                      </a:r>
                      <a:r>
                        <a:rPr lang="uk-UA" sz="1400" dirty="0" err="1" smtClean="0"/>
                        <a:t>ів</a:t>
                      </a:r>
                      <a:r>
                        <a:rPr lang="uk-UA" sz="1400" dirty="0" smtClean="0"/>
                        <a:t>        -</a:t>
                      </a:r>
                      <a:r>
                        <a:rPr lang="uk-UA" sz="1400" baseline="0" dirty="0" smtClean="0"/>
                        <a:t> </a:t>
                      </a:r>
                      <a:endParaRPr lang="uk-UA" sz="1400" dirty="0" smtClean="0"/>
                    </a:p>
                    <a:p>
                      <a:pPr algn="just"/>
                      <a:r>
                        <a:rPr lang="uk-UA" sz="1400" dirty="0" smtClean="0"/>
                        <a:t>-</a:t>
                      </a:r>
                      <a:r>
                        <a:rPr lang="uk-UA" sz="1400" dirty="0" err="1" smtClean="0"/>
                        <a:t>ам</a:t>
                      </a:r>
                      <a:r>
                        <a:rPr lang="uk-UA" sz="1400" dirty="0" smtClean="0"/>
                        <a:t>     –</a:t>
                      </a:r>
                      <a:r>
                        <a:rPr lang="uk-UA" sz="1400" dirty="0" err="1" smtClean="0"/>
                        <a:t>ам</a:t>
                      </a:r>
                      <a:r>
                        <a:rPr lang="uk-UA" sz="1400" dirty="0" smtClean="0"/>
                        <a:t>       -</a:t>
                      </a:r>
                      <a:r>
                        <a:rPr lang="uk-UA" sz="1400" dirty="0" err="1" smtClean="0"/>
                        <a:t>ам</a:t>
                      </a:r>
                      <a:endParaRPr lang="uk-UA" sz="1400" dirty="0" smtClean="0"/>
                    </a:p>
                    <a:p>
                      <a:pPr algn="just"/>
                      <a:r>
                        <a:rPr lang="uk-UA" sz="1400" dirty="0" smtClean="0"/>
                        <a:t>-</a:t>
                      </a:r>
                      <a:r>
                        <a:rPr lang="uk-UA" sz="1400" dirty="0" err="1" smtClean="0"/>
                        <a:t>ів</a:t>
                      </a:r>
                      <a:r>
                        <a:rPr lang="uk-UA" sz="1400" dirty="0" smtClean="0"/>
                        <a:t>      -</a:t>
                      </a:r>
                      <a:r>
                        <a:rPr lang="uk-UA" sz="1400" dirty="0" err="1" smtClean="0"/>
                        <a:t>ів</a:t>
                      </a:r>
                      <a:r>
                        <a:rPr lang="uk-UA" sz="1400" dirty="0" smtClean="0"/>
                        <a:t>         -а</a:t>
                      </a:r>
                    </a:p>
                    <a:p>
                      <a:pPr algn="just"/>
                      <a:r>
                        <a:rPr lang="uk-UA" sz="1400" dirty="0" smtClean="0"/>
                        <a:t>-</a:t>
                      </a:r>
                      <a:r>
                        <a:rPr lang="uk-UA" sz="1400" dirty="0" err="1" smtClean="0"/>
                        <a:t>ами</a:t>
                      </a:r>
                      <a:r>
                        <a:rPr lang="uk-UA" sz="1400" dirty="0" smtClean="0"/>
                        <a:t>   -</a:t>
                      </a:r>
                      <a:r>
                        <a:rPr lang="uk-UA" sz="1400" dirty="0" err="1" smtClean="0"/>
                        <a:t>ами</a:t>
                      </a:r>
                      <a:r>
                        <a:rPr lang="uk-UA" sz="1400" dirty="0" smtClean="0"/>
                        <a:t>      -</a:t>
                      </a:r>
                      <a:r>
                        <a:rPr lang="uk-UA" sz="1400" dirty="0" err="1" smtClean="0"/>
                        <a:t>ами</a:t>
                      </a:r>
                      <a:endParaRPr lang="uk-UA" sz="1400" dirty="0" smtClean="0"/>
                    </a:p>
                    <a:p>
                      <a:pPr algn="just"/>
                      <a:r>
                        <a:rPr lang="uk-UA" sz="1400" dirty="0" smtClean="0"/>
                        <a:t>-ах      -ах        -ах</a:t>
                      </a:r>
                    </a:p>
                    <a:p>
                      <a:pPr algn="just"/>
                      <a:r>
                        <a:rPr lang="uk-UA" sz="1400" dirty="0" smtClean="0"/>
                        <a:t>-і        -і           -а</a:t>
                      </a:r>
                      <a:endParaRPr lang="uk-UA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600337" y="4011635"/>
            <a:ext cx="144016" cy="1440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" name="Прямоугольник 3"/>
          <p:cNvSpPr/>
          <p:nvPr/>
        </p:nvSpPr>
        <p:spPr>
          <a:xfrm>
            <a:off x="5652120" y="4601375"/>
            <a:ext cx="144016" cy="1440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Прямоугольник 4"/>
          <p:cNvSpPr/>
          <p:nvPr/>
        </p:nvSpPr>
        <p:spPr>
          <a:xfrm>
            <a:off x="8316416" y="4589186"/>
            <a:ext cx="144016" cy="1440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Прямоугольник 5"/>
          <p:cNvSpPr/>
          <p:nvPr/>
        </p:nvSpPr>
        <p:spPr>
          <a:xfrm>
            <a:off x="6300192" y="4581872"/>
            <a:ext cx="144016" cy="1440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" name="Прямоугольник 6"/>
          <p:cNvSpPr/>
          <p:nvPr/>
        </p:nvSpPr>
        <p:spPr>
          <a:xfrm>
            <a:off x="1908951" y="2060848"/>
            <a:ext cx="144016" cy="1440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2843808" y="2060848"/>
            <a:ext cx="144016" cy="1440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Прямоугольник 8"/>
          <p:cNvSpPr/>
          <p:nvPr/>
        </p:nvSpPr>
        <p:spPr>
          <a:xfrm>
            <a:off x="4181694" y="2060848"/>
            <a:ext cx="144016" cy="1440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Прямоугольник 9"/>
          <p:cNvSpPr/>
          <p:nvPr/>
        </p:nvSpPr>
        <p:spPr>
          <a:xfrm>
            <a:off x="7164288" y="2060848"/>
            <a:ext cx="144016" cy="1440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" name="Прямоугольник 10"/>
          <p:cNvSpPr/>
          <p:nvPr/>
        </p:nvSpPr>
        <p:spPr>
          <a:xfrm>
            <a:off x="7964822" y="2060848"/>
            <a:ext cx="144016" cy="1440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3326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0792011"/>
              </p:ext>
            </p:extLst>
          </p:nvPr>
        </p:nvGraphicFramePr>
        <p:xfrm>
          <a:off x="611560" y="362781"/>
          <a:ext cx="7920882" cy="550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0201"/>
                <a:gridCol w="3480387"/>
                <a:gridCol w="2640294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Відмінкові закінчення</a:t>
                      </a:r>
                      <a:r>
                        <a:rPr lang="uk-UA" b="1" baseline="0" dirty="0" smtClean="0"/>
                        <a:t> іменників ІІІ відміни</a:t>
                      </a:r>
                      <a:endParaRPr lang="uk-UA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Відмінки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Однина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Множина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Н.</a:t>
                      </a:r>
                    </a:p>
                    <a:p>
                      <a:pPr algn="ctr"/>
                      <a:r>
                        <a:rPr lang="uk-UA" sz="1800" dirty="0" smtClean="0"/>
                        <a:t>Р.</a:t>
                      </a:r>
                    </a:p>
                    <a:p>
                      <a:pPr algn="ctr"/>
                      <a:r>
                        <a:rPr lang="uk-UA" sz="1800" dirty="0" smtClean="0"/>
                        <a:t>Д.</a:t>
                      </a:r>
                    </a:p>
                    <a:p>
                      <a:pPr algn="ctr"/>
                      <a:r>
                        <a:rPr lang="uk-UA" sz="1800" dirty="0" err="1" smtClean="0"/>
                        <a:t>Зн</a:t>
                      </a:r>
                      <a:r>
                        <a:rPr lang="uk-UA" sz="1800" dirty="0" smtClean="0"/>
                        <a:t>.</a:t>
                      </a:r>
                    </a:p>
                    <a:p>
                      <a:pPr algn="ctr"/>
                      <a:r>
                        <a:rPr lang="uk-UA" sz="1800" dirty="0" err="1" smtClean="0"/>
                        <a:t>Ор</a:t>
                      </a:r>
                      <a:r>
                        <a:rPr lang="uk-UA" sz="1800" dirty="0" smtClean="0"/>
                        <a:t>.</a:t>
                      </a:r>
                    </a:p>
                    <a:p>
                      <a:pPr algn="ctr"/>
                      <a:r>
                        <a:rPr lang="uk-UA" sz="1800" dirty="0" smtClean="0"/>
                        <a:t>М.</a:t>
                      </a:r>
                    </a:p>
                    <a:p>
                      <a:pPr algn="ctr"/>
                      <a:r>
                        <a:rPr lang="uk-UA" sz="1800" dirty="0" err="1" smtClean="0"/>
                        <a:t>Кл</a:t>
                      </a:r>
                      <a:r>
                        <a:rPr lang="uk-UA" sz="1800" dirty="0" smtClean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-</a:t>
                      </a:r>
                    </a:p>
                    <a:p>
                      <a:pPr algn="ctr"/>
                      <a:r>
                        <a:rPr lang="uk-UA" dirty="0" smtClean="0"/>
                        <a:t>-і</a:t>
                      </a:r>
                    </a:p>
                    <a:p>
                      <a:pPr algn="ctr"/>
                      <a:r>
                        <a:rPr lang="uk-UA" dirty="0" smtClean="0"/>
                        <a:t>-і</a:t>
                      </a:r>
                    </a:p>
                    <a:p>
                      <a:pPr algn="ctr"/>
                      <a:r>
                        <a:rPr lang="uk-UA" dirty="0" smtClean="0"/>
                        <a:t>-</a:t>
                      </a:r>
                    </a:p>
                    <a:p>
                      <a:pPr algn="ctr"/>
                      <a:r>
                        <a:rPr lang="uk-UA" dirty="0" smtClean="0"/>
                        <a:t>-ю</a:t>
                      </a:r>
                    </a:p>
                    <a:p>
                      <a:pPr algn="ctr"/>
                      <a:r>
                        <a:rPr lang="uk-UA" dirty="0" smtClean="0"/>
                        <a:t>-і</a:t>
                      </a:r>
                    </a:p>
                    <a:p>
                      <a:pPr algn="ctr"/>
                      <a:r>
                        <a:rPr lang="uk-UA" dirty="0" smtClean="0"/>
                        <a:t>-е                 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-і</a:t>
                      </a:r>
                    </a:p>
                    <a:p>
                      <a:pPr algn="ctr"/>
                      <a:r>
                        <a:rPr lang="uk-UA" dirty="0" smtClean="0"/>
                        <a:t>-ей</a:t>
                      </a:r>
                    </a:p>
                    <a:p>
                      <a:pPr algn="ctr"/>
                      <a:r>
                        <a:rPr lang="uk-UA" dirty="0" smtClean="0"/>
                        <a:t>-</a:t>
                      </a:r>
                      <a:r>
                        <a:rPr lang="uk-UA" dirty="0" err="1" smtClean="0"/>
                        <a:t>ам</a:t>
                      </a:r>
                      <a:endParaRPr lang="uk-UA" dirty="0" smtClean="0"/>
                    </a:p>
                    <a:p>
                      <a:pPr algn="ctr"/>
                      <a:r>
                        <a:rPr lang="uk-UA" dirty="0" smtClean="0"/>
                        <a:t>-і</a:t>
                      </a:r>
                    </a:p>
                    <a:p>
                      <a:pPr algn="ctr"/>
                      <a:r>
                        <a:rPr lang="uk-UA" dirty="0" smtClean="0"/>
                        <a:t>-</a:t>
                      </a:r>
                      <a:r>
                        <a:rPr lang="uk-UA" dirty="0" err="1" smtClean="0"/>
                        <a:t>ами</a:t>
                      </a:r>
                      <a:endParaRPr lang="uk-UA" dirty="0" smtClean="0"/>
                    </a:p>
                    <a:p>
                      <a:pPr algn="ctr"/>
                      <a:r>
                        <a:rPr lang="uk-UA" dirty="0" smtClean="0"/>
                        <a:t>-ах</a:t>
                      </a:r>
                    </a:p>
                    <a:p>
                      <a:pPr algn="ctr"/>
                      <a:r>
                        <a:rPr lang="uk-UA" dirty="0" smtClean="0"/>
                        <a:t>-і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Відмінкові закінчення</a:t>
                      </a:r>
                      <a:r>
                        <a:rPr lang="uk-UA" b="1" baseline="0" dirty="0" smtClean="0"/>
                        <a:t> іменників </a:t>
                      </a:r>
                      <a:r>
                        <a:rPr lang="uk-UA" b="1" baseline="0" dirty="0" smtClean="0"/>
                        <a:t>І</a:t>
                      </a:r>
                      <a:r>
                        <a:rPr lang="en-US" b="1" baseline="0" dirty="0" smtClean="0"/>
                        <a:t>V</a:t>
                      </a:r>
                      <a:r>
                        <a:rPr lang="uk-UA" b="1" baseline="0" dirty="0" smtClean="0"/>
                        <a:t> </a:t>
                      </a:r>
                      <a:r>
                        <a:rPr lang="uk-UA" b="1" baseline="0" dirty="0" smtClean="0"/>
                        <a:t>відміни</a:t>
                      </a:r>
                      <a:endParaRPr lang="uk-UA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Відмінки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Однина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Множина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Н.</a:t>
                      </a:r>
                    </a:p>
                    <a:p>
                      <a:pPr algn="ctr"/>
                      <a:r>
                        <a:rPr lang="uk-UA" sz="1800" dirty="0" smtClean="0"/>
                        <a:t>Р.</a:t>
                      </a:r>
                    </a:p>
                    <a:p>
                      <a:pPr algn="ctr"/>
                      <a:r>
                        <a:rPr lang="uk-UA" sz="1800" dirty="0" smtClean="0"/>
                        <a:t>Д.</a:t>
                      </a:r>
                    </a:p>
                    <a:p>
                      <a:pPr algn="ctr"/>
                      <a:r>
                        <a:rPr lang="uk-UA" sz="1800" dirty="0" err="1" smtClean="0"/>
                        <a:t>Зн</a:t>
                      </a:r>
                      <a:r>
                        <a:rPr lang="uk-UA" sz="1800" dirty="0" smtClean="0"/>
                        <a:t>.</a:t>
                      </a:r>
                    </a:p>
                    <a:p>
                      <a:pPr algn="ctr"/>
                      <a:r>
                        <a:rPr lang="uk-UA" sz="1800" dirty="0" err="1" smtClean="0"/>
                        <a:t>Ор</a:t>
                      </a:r>
                      <a:r>
                        <a:rPr lang="uk-UA" sz="1800" dirty="0" smtClean="0"/>
                        <a:t>.</a:t>
                      </a:r>
                    </a:p>
                    <a:p>
                      <a:pPr algn="ctr"/>
                      <a:r>
                        <a:rPr lang="uk-UA" sz="1800" dirty="0" smtClean="0"/>
                        <a:t>М.</a:t>
                      </a:r>
                    </a:p>
                    <a:p>
                      <a:pPr algn="ctr"/>
                      <a:r>
                        <a:rPr lang="uk-UA" sz="1800" dirty="0" err="1" smtClean="0"/>
                        <a:t>Кл</a:t>
                      </a:r>
                      <a:r>
                        <a:rPr lang="uk-UA" sz="1800" dirty="0" smtClean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-а     -я</a:t>
                      </a:r>
                    </a:p>
                    <a:p>
                      <a:pPr algn="ctr"/>
                      <a:r>
                        <a:rPr lang="uk-UA" dirty="0" smtClean="0"/>
                        <a:t>-и     -і(-я)</a:t>
                      </a:r>
                    </a:p>
                    <a:p>
                      <a:pPr algn="ctr"/>
                      <a:r>
                        <a:rPr lang="uk-UA" dirty="0" smtClean="0"/>
                        <a:t>-і     -і</a:t>
                      </a:r>
                    </a:p>
                    <a:p>
                      <a:pPr algn="ctr"/>
                      <a:r>
                        <a:rPr lang="uk-UA" dirty="0" smtClean="0"/>
                        <a:t>-а     -я</a:t>
                      </a:r>
                    </a:p>
                    <a:p>
                      <a:pPr algn="ctr"/>
                      <a:r>
                        <a:rPr lang="uk-UA" dirty="0" smtClean="0"/>
                        <a:t>-</a:t>
                      </a:r>
                      <a:r>
                        <a:rPr lang="uk-UA" dirty="0" err="1" smtClean="0"/>
                        <a:t>ам</a:t>
                      </a:r>
                      <a:r>
                        <a:rPr lang="uk-UA" dirty="0" smtClean="0"/>
                        <a:t>     -</a:t>
                      </a:r>
                      <a:r>
                        <a:rPr lang="uk-UA" dirty="0" err="1" smtClean="0"/>
                        <a:t>ем</a:t>
                      </a:r>
                      <a:r>
                        <a:rPr lang="uk-UA" dirty="0" smtClean="0"/>
                        <a:t>(-ям)</a:t>
                      </a:r>
                    </a:p>
                    <a:p>
                      <a:pPr algn="ctr"/>
                      <a:r>
                        <a:rPr lang="uk-UA" dirty="0" smtClean="0"/>
                        <a:t>-і     -і</a:t>
                      </a:r>
                    </a:p>
                    <a:p>
                      <a:pPr algn="ctr"/>
                      <a:r>
                        <a:rPr lang="uk-UA" dirty="0" smtClean="0"/>
                        <a:t>-а    -я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-а      -а</a:t>
                      </a:r>
                    </a:p>
                    <a:p>
                      <a:pPr marL="285750" indent="-285750" algn="ctr">
                        <a:buFontTx/>
                        <a:buChar char="-"/>
                      </a:pPr>
                      <a:r>
                        <a:rPr lang="uk-UA" dirty="0" smtClean="0"/>
                        <a:t>      -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uk-UA" dirty="0" smtClean="0"/>
                        <a:t>-</a:t>
                      </a:r>
                      <a:r>
                        <a:rPr lang="uk-UA" dirty="0" err="1" smtClean="0"/>
                        <a:t>ам</a:t>
                      </a:r>
                      <a:r>
                        <a:rPr lang="uk-UA" dirty="0" smtClean="0"/>
                        <a:t>      -</a:t>
                      </a:r>
                      <a:r>
                        <a:rPr lang="uk-UA" dirty="0" err="1" smtClean="0"/>
                        <a:t>ам</a:t>
                      </a:r>
                      <a:endParaRPr lang="uk-UA" dirty="0" smtClean="0"/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uk-UA" dirty="0" smtClean="0"/>
                        <a:t>-а      -а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uk-UA" dirty="0" smtClean="0"/>
                        <a:t>-</a:t>
                      </a:r>
                      <a:r>
                        <a:rPr lang="uk-UA" dirty="0" err="1" smtClean="0"/>
                        <a:t>ами</a:t>
                      </a:r>
                      <a:r>
                        <a:rPr lang="uk-UA" dirty="0" smtClean="0"/>
                        <a:t>      -</a:t>
                      </a:r>
                      <a:r>
                        <a:rPr lang="uk-UA" dirty="0" err="1" smtClean="0"/>
                        <a:t>ами</a:t>
                      </a:r>
                      <a:endParaRPr lang="uk-UA" dirty="0" smtClean="0"/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uk-UA" dirty="0" smtClean="0"/>
                        <a:t>-ах      -ах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uk-UA" dirty="0" smtClean="0"/>
                        <a:t>-а      -а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227900" y="2060848"/>
            <a:ext cx="144016" cy="1440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4" name="Прямоугольник 3"/>
          <p:cNvSpPr/>
          <p:nvPr/>
        </p:nvSpPr>
        <p:spPr>
          <a:xfrm>
            <a:off x="4283968" y="1196752"/>
            <a:ext cx="144016" cy="1440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Прямоугольник 4"/>
          <p:cNvSpPr/>
          <p:nvPr/>
        </p:nvSpPr>
        <p:spPr>
          <a:xfrm>
            <a:off x="7668344" y="4287416"/>
            <a:ext cx="144016" cy="1440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Прямоугольник 5"/>
          <p:cNvSpPr/>
          <p:nvPr/>
        </p:nvSpPr>
        <p:spPr>
          <a:xfrm>
            <a:off x="6948264" y="4221088"/>
            <a:ext cx="144016" cy="144016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239052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300484"/>
              </p:ext>
            </p:extLst>
          </p:nvPr>
        </p:nvGraphicFramePr>
        <p:xfrm>
          <a:off x="611560" y="692696"/>
          <a:ext cx="7848872" cy="54842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24436"/>
                <a:gridCol w="3924436"/>
              </a:tblGrid>
              <a:tr h="597558">
                <a:tc gridSpan="2"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Букви А, У, Я, Ю у закінченнях родового відмінка однини</a:t>
                      </a:r>
                    </a:p>
                    <a:p>
                      <a:pPr algn="ctr"/>
                      <a:r>
                        <a:rPr lang="uk-UA" b="1" dirty="0" smtClean="0"/>
                        <a:t>іменників</a:t>
                      </a:r>
                      <a:r>
                        <a:rPr lang="uk-UA" b="1" baseline="0" dirty="0" smtClean="0"/>
                        <a:t> ІІ відміни</a:t>
                      </a:r>
                      <a:endParaRPr lang="uk-UA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41461"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Закінчення –а мають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Закінчення –у мають</a:t>
                      </a:r>
                      <a:endParaRPr lang="uk-UA" b="1" dirty="0"/>
                    </a:p>
                  </a:txBody>
                  <a:tcPr/>
                </a:tc>
              </a:tr>
              <a:tr h="327233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uk-UA" sz="1400" dirty="0" smtClean="0"/>
                        <a:t>1. Назви чітко окреслених</a:t>
                      </a:r>
                      <a:r>
                        <a:rPr lang="uk-UA" sz="1400" baseline="0" dirty="0" smtClean="0"/>
                        <a:t> предметів або будов: 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олівця, </a:t>
                      </a:r>
                      <a:r>
                        <a:rPr lang="uk-UA" sz="1400" i="1" baseline="0" dirty="0" err="1" smtClean="0">
                          <a:solidFill>
                            <a:srgbClr val="FF0000"/>
                          </a:solidFill>
                        </a:rPr>
                        <a:t>дуба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, трактора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baseline="0" dirty="0" smtClean="0"/>
                        <a:t>але: 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даху, плоту, каналу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uk-UA" sz="1400" baseline="0" dirty="0" smtClean="0"/>
                        <a:t>2. Географічні назви із наголошеним закінченням та суфіксами </a:t>
                      </a:r>
                      <a:r>
                        <a:rPr lang="uk-UA" sz="1400" i="1" baseline="0" dirty="0" smtClean="0"/>
                        <a:t>–</a:t>
                      </a:r>
                      <a:r>
                        <a:rPr lang="uk-UA" sz="1400" i="1" baseline="0" dirty="0" err="1" smtClean="0"/>
                        <a:t>ев</a:t>
                      </a:r>
                      <a:r>
                        <a:rPr lang="uk-UA" sz="1400" i="1" baseline="0" dirty="0" smtClean="0"/>
                        <a:t>-, -</a:t>
                      </a:r>
                      <a:r>
                        <a:rPr lang="uk-UA" sz="1400" i="1" baseline="0" dirty="0" err="1" smtClean="0"/>
                        <a:t>ин</a:t>
                      </a:r>
                      <a:r>
                        <a:rPr lang="uk-UA" sz="1400" i="1" baseline="0" dirty="0" smtClean="0"/>
                        <a:t>-, -</a:t>
                      </a:r>
                      <a:r>
                        <a:rPr lang="uk-UA" sz="1400" i="1" baseline="0" dirty="0" err="1" smtClean="0"/>
                        <a:t>ськ</a:t>
                      </a:r>
                      <a:r>
                        <a:rPr lang="uk-UA" sz="1400" i="1" baseline="0" dirty="0" smtClean="0"/>
                        <a:t>-</a:t>
                      </a:r>
                      <a:r>
                        <a:rPr lang="uk-UA" sz="1400" baseline="0" dirty="0" smtClean="0"/>
                        <a:t>: 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Дніпра, Тетерева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uk-UA" sz="1400" dirty="0" smtClean="0"/>
                        <a:t>3.</a:t>
                      </a:r>
                      <a:r>
                        <a:rPr lang="uk-UA" sz="1400" baseline="0" dirty="0" smtClean="0"/>
                        <a:t> Назви однослівних населених пунктів: 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Лондона, Санкт-Петербурга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uk-UA" sz="1400" baseline="0" dirty="0" smtClean="0"/>
                        <a:t>але: 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Кривого Рогу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uk-UA" sz="1400" baseline="0" dirty="0" smtClean="0"/>
                        <a:t>4. Назви мір довжини, площі, ваги, часу: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метра, кілограма, тижня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uk-UA" sz="1400" baseline="0" dirty="0" smtClean="0"/>
                        <a:t>але: 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року, віку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uk-UA" sz="1400" baseline="0" dirty="0" smtClean="0"/>
                        <a:t>5. Наукові терміни іншомовного походження та українські з суфіксами: 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радіуса, квадрата, відмінка, чисельника</a:t>
                      </a:r>
                      <a:endParaRPr lang="uk-UA" sz="140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uk-UA" sz="1400" dirty="0" smtClean="0"/>
                        <a:t>1. Назви речовин, матеріалу:</a:t>
                      </a:r>
                      <a:r>
                        <a:rPr lang="uk-UA" sz="1400" baseline="0" dirty="0" smtClean="0"/>
                        <a:t> 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воску, меду, піску, граніту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baseline="0" dirty="0" smtClean="0"/>
                        <a:t>але: 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хліба, вівса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baseline="0" dirty="0" smtClean="0"/>
                        <a:t>2. Іменники із значенням місця, простору: 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краю, степу, майдану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baseline="0" dirty="0" smtClean="0"/>
                        <a:t>але: </a:t>
                      </a:r>
                      <a:r>
                        <a:rPr lang="uk-UA" sz="1400" i="1" baseline="0" dirty="0" err="1" smtClean="0">
                          <a:solidFill>
                            <a:srgbClr val="FF0000"/>
                          </a:solidFill>
                        </a:rPr>
                        <a:t>хутора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, берега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baseline="0" dirty="0" smtClean="0"/>
                        <a:t>3. Назви установ, організацій: 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клубу, університету, штабу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baseline="0" dirty="0" smtClean="0"/>
                        <a:t>4. Географічні власні назви без наголосу на закінченні: 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Донбасу, Дону, Уралу, Єгипту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baseline="0" dirty="0" smtClean="0"/>
                        <a:t>5. Іменники із значенням збірності: 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лому, колективу, хору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baseline="0" dirty="0" smtClean="0"/>
                        <a:t>але: 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дубняка, </a:t>
                      </a:r>
                      <a:r>
                        <a:rPr lang="uk-UA" sz="1400" i="1" baseline="0" dirty="0" err="1" smtClean="0">
                          <a:solidFill>
                            <a:srgbClr val="FF0000"/>
                          </a:solidFill>
                        </a:rPr>
                        <a:t>вишняка</a:t>
                      </a:r>
                      <a:endParaRPr lang="uk-UA" sz="1400" i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uk-UA" sz="1400" baseline="0" dirty="0" smtClean="0"/>
                        <a:t>6. Назви явищ природи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: вітру, вогню, граду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baseline="0" dirty="0" smtClean="0"/>
                        <a:t>7. Назви почуттів, дій, ознак, явищ суспільного життя: 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гніву, крику, спорту </a:t>
                      </a:r>
                      <a:endParaRPr lang="uk-UA" sz="1400" i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973217">
                <a:tc gridSpan="2">
                  <a:txBody>
                    <a:bodyPr/>
                    <a:lstStyle/>
                    <a:p>
                      <a:r>
                        <a:rPr lang="uk-UA" sz="1400" dirty="0" smtClean="0"/>
                        <a:t>Деякі іменники чоловічого роду в родовому відмінку однини можуть мати</a:t>
                      </a:r>
                      <a:r>
                        <a:rPr lang="uk-UA" sz="1400" baseline="0" dirty="0" smtClean="0"/>
                        <a:t> паралельні закінчення –а(-я), -у(-ю) залежно від наголосу: моста – мосту, стола – столу.</a:t>
                      </a:r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08551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2322588"/>
              </p:ext>
            </p:extLst>
          </p:nvPr>
        </p:nvGraphicFramePr>
        <p:xfrm>
          <a:off x="611560" y="692696"/>
          <a:ext cx="7848872" cy="43465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24436"/>
                <a:gridCol w="3924436"/>
              </a:tblGrid>
              <a:tr h="597558">
                <a:tc gridSpan="2"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Незмінювані</a:t>
                      </a:r>
                      <a:r>
                        <a:rPr lang="uk-UA" b="1" baseline="0" dirty="0" smtClean="0"/>
                        <a:t> іменники</a:t>
                      </a:r>
                      <a:endParaRPr lang="uk-UA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41461"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Правила 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Приклади </a:t>
                      </a:r>
                      <a:endParaRPr lang="uk-UA" b="1" dirty="0"/>
                    </a:p>
                  </a:txBody>
                  <a:tcPr/>
                </a:tc>
              </a:tr>
              <a:tr h="3272339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uk-UA" sz="1800" i="0" baseline="0" dirty="0" smtClean="0">
                          <a:solidFill>
                            <a:schemeClr val="tx1"/>
                          </a:solidFill>
                        </a:rPr>
                        <a:t>Слова іншомовного походження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uk-UA" sz="1800" i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800" i="0" baseline="0" dirty="0" smtClean="0">
                          <a:solidFill>
                            <a:schemeClr val="tx1"/>
                          </a:solidFill>
                        </a:rPr>
                        <a:t>Жіночі прізвища, що закінчуються на приголосний та </a:t>
                      </a:r>
                      <a:r>
                        <a:rPr lang="uk-UA" sz="1800" i="1" baseline="0" dirty="0" smtClean="0">
                          <a:solidFill>
                            <a:schemeClr val="tx1"/>
                          </a:solidFill>
                        </a:rPr>
                        <a:t>–</a:t>
                      </a:r>
                      <a:r>
                        <a:rPr lang="uk-UA" sz="1800" i="1" baseline="0" dirty="0" err="1" smtClean="0">
                          <a:solidFill>
                            <a:schemeClr val="tx1"/>
                          </a:solidFill>
                        </a:rPr>
                        <a:t>енко</a:t>
                      </a:r>
                      <a:r>
                        <a:rPr lang="uk-UA" sz="1800" i="1" baseline="0" dirty="0" smtClean="0">
                          <a:solidFill>
                            <a:schemeClr val="tx1"/>
                          </a:solidFill>
                        </a:rPr>
                        <a:t>, -ко, -</a:t>
                      </a:r>
                      <a:r>
                        <a:rPr lang="uk-UA" sz="1800" i="1" baseline="0" dirty="0" err="1" smtClean="0">
                          <a:solidFill>
                            <a:schemeClr val="tx1"/>
                          </a:solidFill>
                        </a:rPr>
                        <a:t>ово</a:t>
                      </a:r>
                      <a:r>
                        <a:rPr lang="uk-UA" sz="1800" i="1" baseline="0" dirty="0" smtClean="0">
                          <a:solidFill>
                            <a:schemeClr val="tx1"/>
                          </a:solidFill>
                        </a:rPr>
                        <a:t>, -</a:t>
                      </a:r>
                      <a:r>
                        <a:rPr lang="uk-UA" sz="1800" i="1" baseline="0" dirty="0" err="1" smtClean="0">
                          <a:solidFill>
                            <a:schemeClr val="tx1"/>
                          </a:solidFill>
                        </a:rPr>
                        <a:t>аго</a:t>
                      </a:r>
                      <a:r>
                        <a:rPr lang="uk-UA" sz="1800" i="1" baseline="0" dirty="0" smtClean="0">
                          <a:solidFill>
                            <a:schemeClr val="tx1"/>
                          </a:solidFill>
                        </a:rPr>
                        <a:t>, -</a:t>
                      </a:r>
                      <a:r>
                        <a:rPr lang="uk-UA" sz="1800" i="1" baseline="0" dirty="0" err="1" smtClean="0">
                          <a:solidFill>
                            <a:schemeClr val="tx1"/>
                          </a:solidFill>
                        </a:rPr>
                        <a:t>их</a:t>
                      </a:r>
                      <a:endParaRPr lang="uk-UA" sz="1800" i="1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/>
                      </a:pPr>
                      <a:endParaRPr lang="uk-UA" sz="1800" i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800" i="0" baseline="0" dirty="0" smtClean="0">
                          <a:solidFill>
                            <a:schemeClr val="tx1"/>
                          </a:solidFill>
                        </a:rPr>
                        <a:t>Складноскорочені слова буквеного типу та складноскорочені слова, друга частина яких виступає у формі непрямого відмінка</a:t>
                      </a:r>
                      <a:endParaRPr lang="uk-UA" sz="180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uk-UA" sz="1800" i="1" dirty="0" smtClean="0">
                          <a:solidFill>
                            <a:srgbClr val="FF0000"/>
                          </a:solidFill>
                        </a:rPr>
                        <a:t>Таксі, шосе та</a:t>
                      </a:r>
                      <a:r>
                        <a:rPr lang="uk-UA" sz="1800" i="1" baseline="0" dirty="0" smtClean="0">
                          <a:solidFill>
                            <a:srgbClr val="FF0000"/>
                          </a:solidFill>
                        </a:rPr>
                        <a:t> ін.</a:t>
                      </a:r>
                    </a:p>
                    <a:p>
                      <a:pPr marL="0" indent="0">
                        <a:buNone/>
                      </a:pPr>
                      <a:endParaRPr lang="uk-UA" sz="1800" i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uk-UA" sz="1800" i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uk-UA" sz="1800" i="1" baseline="0" dirty="0" smtClean="0">
                          <a:solidFill>
                            <a:srgbClr val="FF0000"/>
                          </a:solidFill>
                        </a:rPr>
                        <a:t>Пінчук, Терещенко, Черних</a:t>
                      </a:r>
                    </a:p>
                    <a:p>
                      <a:pPr marL="0" indent="0">
                        <a:buNone/>
                      </a:pPr>
                      <a:endParaRPr lang="uk-UA" sz="1800" i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uk-UA" sz="1800" i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uk-UA" sz="1800" i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uk-UA" sz="1800" i="1" baseline="0" dirty="0" smtClean="0">
                          <a:solidFill>
                            <a:srgbClr val="FF0000"/>
                          </a:solidFill>
                        </a:rPr>
                        <a:t>ООН, </a:t>
                      </a:r>
                      <a:r>
                        <a:rPr lang="uk-UA" sz="1800" i="1" baseline="0" dirty="0" err="1" smtClean="0">
                          <a:solidFill>
                            <a:srgbClr val="FF0000"/>
                          </a:solidFill>
                        </a:rPr>
                        <a:t>замдиректора</a:t>
                      </a:r>
                      <a:endParaRPr lang="uk-UA" sz="1800" i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86667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1264811"/>
              </p:ext>
            </p:extLst>
          </p:nvPr>
        </p:nvGraphicFramePr>
        <p:xfrm>
          <a:off x="251520" y="188640"/>
          <a:ext cx="8640960" cy="6461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36504"/>
                <a:gridCol w="4104456"/>
              </a:tblGrid>
              <a:tr h="216024">
                <a:tc gridSpan="2">
                  <a:txBody>
                    <a:bodyPr/>
                    <a:lstStyle/>
                    <a:p>
                      <a:pPr algn="ctr"/>
                      <a:r>
                        <a:rPr lang="uk-UA" sz="1400" b="1" dirty="0" smtClean="0"/>
                        <a:t>Незмінювані</a:t>
                      </a:r>
                      <a:r>
                        <a:rPr lang="uk-UA" sz="1400" b="1" baseline="0" dirty="0" smtClean="0"/>
                        <a:t> іменники</a:t>
                      </a:r>
                      <a:endParaRPr lang="uk-UA" sz="14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282312"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/>
                        <a:t>Правила </a:t>
                      </a:r>
                      <a:endParaRPr lang="uk-UA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/>
                        <a:t>Приклади </a:t>
                      </a:r>
                      <a:endParaRPr lang="uk-UA" sz="1400" b="1" dirty="0"/>
                    </a:p>
                  </a:txBody>
                  <a:tcPr/>
                </a:tc>
              </a:tr>
              <a:tr h="4876278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uk-UA" sz="1400" i="0" baseline="0" dirty="0" smtClean="0">
                          <a:solidFill>
                            <a:schemeClr val="tx1"/>
                          </a:solidFill>
                        </a:rPr>
                        <a:t>1. З великої літери пишуться: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i="0" baseline="0" dirty="0" smtClean="0">
                          <a:solidFill>
                            <a:schemeClr val="tx1"/>
                          </a:solidFill>
                        </a:rPr>
                        <a:t>А) всі імена, прізвища, прізвиська, псевдоніми</a:t>
                      </a:r>
                    </a:p>
                    <a:p>
                      <a:pPr marL="0" indent="0">
                        <a:buNone/>
                      </a:pPr>
                      <a:endParaRPr lang="uk-UA" sz="1400" i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uk-UA" sz="1400" i="0" baseline="0" dirty="0" smtClean="0">
                          <a:solidFill>
                            <a:schemeClr val="tx1"/>
                          </a:solidFill>
                        </a:rPr>
                        <a:t>Б) власні назви божеств, міфологічних істот, персонажів, клички тварин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i="0" baseline="0" dirty="0" smtClean="0">
                          <a:solidFill>
                            <a:schemeClr val="tx1"/>
                          </a:solidFill>
                        </a:rPr>
                        <a:t>В) астрономічні, географічні назви держав, республік, населених пунктів, споруд, урочищ тощо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i="0" baseline="0" dirty="0" smtClean="0">
                          <a:solidFill>
                            <a:schemeClr val="tx1"/>
                          </a:solidFill>
                        </a:rPr>
                        <a:t>Г) назви найвищих вітчизняних і міжнародних організацій та деяких найвищих посад, почесних звань</a:t>
                      </a:r>
                    </a:p>
                    <a:p>
                      <a:pPr marL="0" indent="0">
                        <a:buNone/>
                      </a:pPr>
                      <a:endParaRPr lang="uk-UA" sz="1400" i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uk-UA" sz="1400" i="0" baseline="0" dirty="0" smtClean="0">
                          <a:solidFill>
                            <a:schemeClr val="tx1"/>
                          </a:solidFill>
                        </a:rPr>
                        <a:t>2. З великої літери пишеться перше слово: 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i="0" baseline="0" dirty="0" smtClean="0">
                          <a:solidFill>
                            <a:schemeClr val="tx1"/>
                          </a:solidFill>
                        </a:rPr>
                        <a:t>А) у назвах різних установ, організацій, партій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i="0" baseline="0" dirty="0" smtClean="0">
                          <a:solidFill>
                            <a:schemeClr val="tx1"/>
                          </a:solidFill>
                        </a:rPr>
                        <a:t>Б) у назвах історичних подій, державних, міжнародних та релігійних свят, пам'яток архітектури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i="0" baseline="0" dirty="0" smtClean="0">
                          <a:solidFill>
                            <a:schemeClr val="tx1"/>
                          </a:solidFill>
                        </a:rPr>
                        <a:t>В) у назвах, що беруться в лапки</a:t>
                      </a:r>
                    </a:p>
                    <a:p>
                      <a:pPr marL="0" indent="0">
                        <a:buNone/>
                      </a:pPr>
                      <a:endParaRPr lang="uk-UA" sz="1400" i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uk-UA" sz="1400" i="0" baseline="0" dirty="0" smtClean="0">
                          <a:solidFill>
                            <a:schemeClr val="tx1"/>
                          </a:solidFill>
                        </a:rPr>
                        <a:t>3. З малої літери пишуться: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i="0" baseline="0" dirty="0" smtClean="0">
                          <a:solidFill>
                            <a:schemeClr val="tx1"/>
                          </a:solidFill>
                        </a:rPr>
                        <a:t>А) слова, що походять від власних назв, котрі вживаються як загальні назви людей, терміни, назви речей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i="0" baseline="0" dirty="0" smtClean="0">
                          <a:solidFill>
                            <a:schemeClr val="tx1"/>
                          </a:solidFill>
                        </a:rPr>
                        <a:t>Б) видові міфологічні назви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i="0" baseline="0" dirty="0" smtClean="0">
                          <a:solidFill>
                            <a:schemeClr val="tx1"/>
                          </a:solidFill>
                        </a:rPr>
                        <a:t>В) прийменники й артиклі у складі географічних назв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i="0" baseline="0" dirty="0" smtClean="0">
                          <a:solidFill>
                            <a:schemeClr val="tx1"/>
                          </a:solidFill>
                        </a:rPr>
                        <a:t>Г) родові позначення в астрономічних і географічних назвах</a:t>
                      </a:r>
                      <a:endParaRPr lang="uk-UA" sz="140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uk-UA" sz="1400" i="1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Письменник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uk-UA" sz="1400" i="1" baseline="0" dirty="0" err="1" smtClean="0">
                          <a:solidFill>
                            <a:srgbClr val="FF0000"/>
                          </a:solidFill>
                        </a:rPr>
                        <a:t>І.С.Нечуй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-Левицький, Каменяр (про </a:t>
                      </a:r>
                      <a:r>
                        <a:rPr lang="uk-UA" sz="1400" i="1" baseline="0" dirty="0" err="1" smtClean="0">
                          <a:solidFill>
                            <a:srgbClr val="FF0000"/>
                          </a:solidFill>
                        </a:rPr>
                        <a:t>І.Франка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Бог, Венера,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uk-UA" sz="1400" i="1" baseline="0" dirty="0" err="1" smtClean="0">
                          <a:solidFill>
                            <a:srgbClr val="FF0000"/>
                          </a:solidFill>
                        </a:rPr>
                        <a:t>Мурчик</a:t>
                      </a:r>
                      <a:endParaRPr lang="uk-UA" sz="1400" i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uk-UA" sz="1400" i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Чумацький Шлях, Карпати, Хрещатик, Біла Церква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Верховна Рада України, Кабінет Міністрів України</a:t>
                      </a:r>
                    </a:p>
                    <a:p>
                      <a:pPr marL="0" indent="0">
                        <a:buNone/>
                      </a:pPr>
                      <a:endParaRPr lang="uk-UA" sz="1400" i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uk-UA" sz="1400" i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uk-UA" sz="1400" i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Міністерство освіти України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Семирічна війна, Софійський собор, День знань</a:t>
                      </a:r>
                    </a:p>
                    <a:p>
                      <a:pPr marL="0" indent="0">
                        <a:buNone/>
                      </a:pPr>
                      <a:endParaRPr lang="uk-UA" sz="1400" i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Картина «Перед грозою»</a:t>
                      </a:r>
                    </a:p>
                    <a:p>
                      <a:pPr marL="0" indent="0">
                        <a:buNone/>
                      </a:pPr>
                      <a:endParaRPr lang="uk-UA" sz="1400" i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uk-UA" sz="1400" i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меценат, ампер, браунінг</a:t>
                      </a:r>
                    </a:p>
                    <a:p>
                      <a:pPr marL="0" indent="0">
                        <a:buNone/>
                      </a:pPr>
                      <a:endParaRPr lang="uk-UA" sz="1400" i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None/>
                      </a:pPr>
                      <a:endParaRPr lang="uk-UA" sz="1400" i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лісовик, русалка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Франкфурт-на-Майні</a:t>
                      </a:r>
                    </a:p>
                    <a:p>
                      <a:pPr marL="0" indent="0">
                        <a:buNone/>
                      </a:pPr>
                      <a:endParaRPr lang="uk-UA" sz="1400" i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Кримський півострів</a:t>
                      </a:r>
                      <a:endParaRPr lang="uk-UA" sz="1400" i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36521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39552" y="332656"/>
            <a:ext cx="8064896" cy="86409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ПРИКМЕТНИК</a:t>
            </a:r>
            <a:endParaRPr lang="uk-UA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1556792"/>
            <a:ext cx="835292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 smtClean="0"/>
              <a:t>Самостійна частина мови, яка виражає ознаку предмета і відповідає на питання </a:t>
            </a:r>
            <a:r>
              <a:rPr lang="uk-UA" i="1" dirty="0" smtClean="0"/>
              <a:t>який? яка? яке? чий? чия? чиє?</a:t>
            </a:r>
          </a:p>
          <a:p>
            <a:pPr algn="just"/>
            <a:endParaRPr lang="uk-UA" i="1" dirty="0"/>
          </a:p>
          <a:p>
            <a:pPr algn="just"/>
            <a:r>
              <a:rPr lang="uk-UA" dirty="0" smtClean="0"/>
              <a:t>Прикметники поділяються на якісні, відносні, присвійні; якісні можуть мати ступені порівняння, змінюються за родами, відмінками й числами.</a:t>
            </a:r>
          </a:p>
          <a:p>
            <a:pPr algn="just"/>
            <a:endParaRPr lang="uk-UA" dirty="0"/>
          </a:p>
          <a:p>
            <a:pPr algn="just"/>
            <a:r>
              <a:rPr lang="uk-UA" b="1" dirty="0" smtClean="0"/>
              <a:t>Початкова форма: </a:t>
            </a:r>
            <a:r>
              <a:rPr lang="uk-UA" dirty="0" smtClean="0"/>
              <a:t>називний відмінок однини чоловічого роду.</a:t>
            </a:r>
          </a:p>
          <a:p>
            <a:pPr algn="just"/>
            <a:endParaRPr lang="uk-UA" dirty="0"/>
          </a:p>
          <a:p>
            <a:pPr algn="just"/>
            <a:r>
              <a:rPr lang="uk-UA" b="1" dirty="0" smtClean="0"/>
              <a:t>У реченні: </a:t>
            </a:r>
            <a:r>
              <a:rPr lang="uk-UA" dirty="0" smtClean="0"/>
              <a:t>узгоджене означення, іменна частина складеного присудка.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20456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539552" y="332656"/>
            <a:ext cx="8064896" cy="86409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Види прикметників за значенням</a:t>
            </a:r>
            <a:endParaRPr lang="uk-UA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83568" y="1700808"/>
            <a:ext cx="25202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u="sng" dirty="0" smtClean="0"/>
              <a:t>Якісні</a:t>
            </a:r>
          </a:p>
          <a:p>
            <a:r>
              <a:rPr lang="uk-UA" dirty="0" smtClean="0"/>
              <a:t>ознаки предмета, що</a:t>
            </a:r>
          </a:p>
          <a:p>
            <a:r>
              <a:rPr lang="uk-UA" dirty="0" smtClean="0"/>
              <a:t>можуть виявлятися більшою або меншою мірою:</a:t>
            </a:r>
          </a:p>
          <a:p>
            <a:endParaRPr lang="uk-UA" dirty="0"/>
          </a:p>
          <a:p>
            <a:pPr algn="ctr"/>
            <a:r>
              <a:rPr lang="uk-UA" i="1" dirty="0" smtClean="0">
                <a:solidFill>
                  <a:srgbClr val="FF0000"/>
                </a:solidFill>
              </a:rPr>
              <a:t>Кмітливий – кмітливіший – </a:t>
            </a:r>
          </a:p>
          <a:p>
            <a:pPr algn="ctr"/>
            <a:r>
              <a:rPr lang="uk-UA" i="1" dirty="0" smtClean="0">
                <a:solidFill>
                  <a:srgbClr val="FF0000"/>
                </a:solidFill>
              </a:rPr>
              <a:t>найкмітливіший</a:t>
            </a:r>
            <a:endParaRPr lang="uk-UA" i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56248" y="1678182"/>
            <a:ext cx="252028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u="sng" dirty="0" smtClean="0"/>
              <a:t>Відносні </a:t>
            </a:r>
          </a:p>
          <a:p>
            <a:r>
              <a:rPr lang="uk-UA" dirty="0" smtClean="0"/>
              <a:t>ознаки предмета за його відношенням до інших предметів:</a:t>
            </a:r>
          </a:p>
          <a:p>
            <a:endParaRPr lang="uk-UA" dirty="0" smtClean="0"/>
          </a:p>
          <a:p>
            <a:endParaRPr lang="uk-UA" dirty="0"/>
          </a:p>
          <a:p>
            <a:pPr algn="ctr"/>
            <a:r>
              <a:rPr lang="uk-UA" i="1" dirty="0" smtClean="0">
                <a:solidFill>
                  <a:srgbClr val="FF0000"/>
                </a:solidFill>
              </a:rPr>
              <a:t>Бурштинове (</a:t>
            </a:r>
            <a:r>
              <a:rPr lang="uk-UA" i="1" dirty="0">
                <a:solidFill>
                  <a:srgbClr val="FF0000"/>
                </a:solidFill>
              </a:rPr>
              <a:t>н</a:t>
            </a:r>
            <a:r>
              <a:rPr lang="uk-UA" i="1" dirty="0" smtClean="0">
                <a:solidFill>
                  <a:srgbClr val="FF0000"/>
                </a:solidFill>
              </a:rPr>
              <a:t>амисто), осінній (день), перелітні (птахи)</a:t>
            </a:r>
            <a:endParaRPr lang="uk-UA" i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11196" y="1678182"/>
            <a:ext cx="25202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u="sng" dirty="0" smtClean="0"/>
              <a:t>Присвійні </a:t>
            </a:r>
          </a:p>
          <a:p>
            <a:r>
              <a:rPr lang="uk-UA" dirty="0"/>
              <a:t>н</a:t>
            </a:r>
            <a:r>
              <a:rPr lang="uk-UA" dirty="0" smtClean="0"/>
              <a:t>алежність предмета кому-небудь (</a:t>
            </a:r>
            <a:r>
              <a:rPr lang="uk-UA" i="1" dirty="0" smtClean="0"/>
              <a:t>чий</a:t>
            </a:r>
            <a:r>
              <a:rPr lang="uk-UA" i="1" dirty="0"/>
              <a:t>? чия? чиє</a:t>
            </a:r>
            <a:r>
              <a:rPr lang="uk-UA" i="1" dirty="0" smtClean="0"/>
              <a:t>?):</a:t>
            </a:r>
            <a:endParaRPr lang="uk-UA" i="1" dirty="0"/>
          </a:p>
          <a:p>
            <a:r>
              <a:rPr lang="uk-UA" dirty="0" smtClean="0"/>
              <a:t>:</a:t>
            </a:r>
          </a:p>
          <a:p>
            <a:endParaRPr lang="uk-UA" dirty="0"/>
          </a:p>
          <a:p>
            <a:pPr algn="ctr"/>
            <a:r>
              <a:rPr lang="uk-UA" i="1" dirty="0" smtClean="0">
                <a:solidFill>
                  <a:srgbClr val="FF0000"/>
                </a:solidFill>
              </a:rPr>
              <a:t>Мамина (казка), батьків (сміх), ведмежий (барліг)</a:t>
            </a:r>
            <a:endParaRPr lang="uk-UA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4086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8431346"/>
              </p:ext>
            </p:extLst>
          </p:nvPr>
        </p:nvGraphicFramePr>
        <p:xfrm>
          <a:off x="611560" y="692696"/>
          <a:ext cx="7848872" cy="42356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24436"/>
                <a:gridCol w="3924436"/>
              </a:tblGrid>
              <a:tr h="597558">
                <a:tc gridSpan="2"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Поділ прикметників на групи</a:t>
                      </a:r>
                      <a:endParaRPr lang="uk-UA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41461"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Тверда група</a:t>
                      </a:r>
                      <a:endParaRPr lang="uk-U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М'яка група</a:t>
                      </a:r>
                      <a:endParaRPr lang="uk-UA" b="1" dirty="0"/>
                    </a:p>
                  </a:txBody>
                  <a:tcPr/>
                </a:tc>
              </a:tr>
              <a:tr h="3272339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uk-UA" sz="1800" i="0" baseline="0" dirty="0" smtClean="0">
                          <a:solidFill>
                            <a:schemeClr val="tx1"/>
                          </a:solidFill>
                        </a:rPr>
                        <a:t>Прикметники, основа яких закінчується на твердий приголосний: </a:t>
                      </a:r>
                      <a:r>
                        <a:rPr lang="uk-UA" sz="1800" i="1" baseline="0" dirty="0" smtClean="0">
                          <a:solidFill>
                            <a:srgbClr val="FF0000"/>
                          </a:solidFill>
                        </a:rPr>
                        <a:t>добрий, вразливий, минулий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uk-UA" sz="1800" i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800" i="0" baseline="0" dirty="0" smtClean="0">
                          <a:solidFill>
                            <a:schemeClr val="tx1"/>
                          </a:solidFill>
                        </a:rPr>
                        <a:t>Присвійні прикметники: </a:t>
                      </a:r>
                      <a:r>
                        <a:rPr lang="uk-UA" sz="1800" i="1" baseline="0" dirty="0" smtClean="0">
                          <a:solidFill>
                            <a:srgbClr val="FF0000"/>
                          </a:solidFill>
                        </a:rPr>
                        <a:t>батьків, мамин, Тетянин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uk-UA" sz="1800" i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800" i="0" baseline="0" dirty="0" smtClean="0">
                          <a:solidFill>
                            <a:schemeClr val="tx1"/>
                          </a:solidFill>
                        </a:rPr>
                        <a:t>Короткі форми прикметників: </a:t>
                      </a:r>
                      <a:r>
                        <a:rPr lang="uk-UA" sz="1800" i="1" baseline="0" dirty="0" err="1" smtClean="0">
                          <a:solidFill>
                            <a:srgbClr val="FF0000"/>
                          </a:solidFill>
                        </a:rPr>
                        <a:t>зелен</a:t>
                      </a:r>
                      <a:r>
                        <a:rPr lang="uk-UA" sz="1800" i="1" baseline="0" dirty="0" smtClean="0">
                          <a:solidFill>
                            <a:srgbClr val="FF0000"/>
                          </a:solidFill>
                        </a:rPr>
                        <a:t>, годен, рад</a:t>
                      </a:r>
                      <a:endParaRPr lang="uk-UA" sz="180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uk-UA" sz="1800" i="0" dirty="0" smtClean="0">
                          <a:solidFill>
                            <a:schemeClr val="tx1"/>
                          </a:solidFill>
                        </a:rPr>
                        <a:t>Прикметники, основа яких закінчується на м'який приголосний та </a:t>
                      </a:r>
                      <a:r>
                        <a:rPr lang="en-US" sz="1800" i="0" dirty="0" smtClean="0">
                          <a:solidFill>
                            <a:schemeClr val="tx1"/>
                          </a:solidFill>
                        </a:rPr>
                        <a:t>[j]</a:t>
                      </a:r>
                      <a:r>
                        <a:rPr lang="uk-UA" sz="1800" i="0" dirty="0" smtClean="0">
                          <a:solidFill>
                            <a:schemeClr val="tx1"/>
                          </a:solidFill>
                        </a:rPr>
                        <a:t>:</a:t>
                      </a:r>
                      <a:r>
                        <a:rPr lang="uk-UA" sz="1800" i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uk-UA" sz="1800" i="1" baseline="0" dirty="0" smtClean="0">
                          <a:solidFill>
                            <a:srgbClr val="FF0000"/>
                          </a:solidFill>
                        </a:rPr>
                        <a:t>осінній, художній, справжній, колишній</a:t>
                      </a:r>
                      <a:endParaRPr lang="uk-UA" sz="1800" i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34382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787644"/>
              </p:ext>
            </p:extLst>
          </p:nvPr>
        </p:nvGraphicFramePr>
        <p:xfrm>
          <a:off x="251520" y="5797"/>
          <a:ext cx="8568950" cy="68765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13790"/>
                <a:gridCol w="1713790"/>
                <a:gridCol w="1713790"/>
                <a:gridCol w="1713790"/>
                <a:gridCol w="1713790"/>
              </a:tblGrid>
              <a:tr h="296218">
                <a:tc gridSpan="5">
                  <a:txBody>
                    <a:bodyPr/>
                    <a:lstStyle/>
                    <a:p>
                      <a:pPr algn="ctr"/>
                      <a:r>
                        <a:rPr lang="uk-UA" sz="1400" b="1" dirty="0" smtClean="0"/>
                        <a:t>Відмінкові</a:t>
                      </a:r>
                      <a:r>
                        <a:rPr lang="uk-UA" sz="1400" b="1" baseline="0" dirty="0" smtClean="0"/>
                        <a:t> закінчення прикметників</a:t>
                      </a:r>
                      <a:endParaRPr lang="uk-UA" sz="14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</a:tr>
              <a:tr h="266596">
                <a:tc gridSpan="5"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Тверда група</a:t>
                      </a:r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</a:tr>
              <a:tr h="266596">
                <a:tc rowSpan="2"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Відмінки</a:t>
                      </a:r>
                      <a:endParaRPr lang="uk-UA" sz="12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Однина</a:t>
                      </a:r>
                      <a:r>
                        <a:rPr lang="uk-UA" sz="1200" baseline="0" dirty="0" smtClean="0"/>
                        <a:t> </a:t>
                      </a:r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Множина</a:t>
                      </a:r>
                      <a:endParaRPr lang="uk-UA" sz="1200" dirty="0"/>
                    </a:p>
                  </a:txBody>
                  <a:tcPr/>
                </a:tc>
              </a:tr>
              <a:tr h="301016">
                <a:tc v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Чоловічий рід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Середній рід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Жіночий рід</a:t>
                      </a:r>
                      <a:endParaRPr lang="uk-UA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</a:tr>
              <a:tr h="1155250"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Н.</a:t>
                      </a:r>
                    </a:p>
                    <a:p>
                      <a:pPr algn="ctr"/>
                      <a:r>
                        <a:rPr lang="uk-UA" sz="1200" dirty="0" smtClean="0"/>
                        <a:t>Р.</a:t>
                      </a:r>
                    </a:p>
                    <a:p>
                      <a:pPr algn="ctr"/>
                      <a:r>
                        <a:rPr lang="uk-UA" sz="1200" dirty="0" smtClean="0"/>
                        <a:t>Д.</a:t>
                      </a:r>
                    </a:p>
                    <a:p>
                      <a:pPr algn="ctr"/>
                      <a:r>
                        <a:rPr lang="uk-UA" sz="1200" dirty="0" err="1" smtClean="0"/>
                        <a:t>Зн</a:t>
                      </a:r>
                      <a:r>
                        <a:rPr lang="uk-UA" sz="1200" dirty="0" smtClean="0"/>
                        <a:t>.</a:t>
                      </a:r>
                    </a:p>
                    <a:p>
                      <a:pPr algn="ctr"/>
                      <a:r>
                        <a:rPr lang="uk-UA" sz="1200" dirty="0" err="1" smtClean="0"/>
                        <a:t>Ор</a:t>
                      </a:r>
                      <a:r>
                        <a:rPr lang="uk-UA" sz="1200" dirty="0" smtClean="0"/>
                        <a:t>.</a:t>
                      </a:r>
                    </a:p>
                    <a:p>
                      <a:pPr algn="ctr"/>
                      <a:r>
                        <a:rPr lang="uk-UA" sz="1200" dirty="0" smtClean="0"/>
                        <a:t>М.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ий</a:t>
                      </a:r>
                      <a:endParaRPr lang="uk-UA" sz="1200" dirty="0" smtClean="0"/>
                    </a:p>
                    <a:p>
                      <a:pPr algn="ctr"/>
                      <a:r>
                        <a:rPr lang="uk-UA" sz="1200" dirty="0" smtClean="0"/>
                        <a:t>-ого</a:t>
                      </a:r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ому</a:t>
                      </a:r>
                      <a:endParaRPr lang="uk-UA" sz="1200" dirty="0" smtClean="0"/>
                    </a:p>
                    <a:p>
                      <a:pPr algn="ctr"/>
                      <a:r>
                        <a:rPr lang="uk-UA" sz="1200" dirty="0" smtClean="0"/>
                        <a:t>Як</a:t>
                      </a:r>
                      <a:r>
                        <a:rPr lang="uk-UA" sz="1200" baseline="0" dirty="0" smtClean="0"/>
                        <a:t> у Н. або Р.</a:t>
                      </a:r>
                    </a:p>
                    <a:p>
                      <a:pPr algn="ctr"/>
                      <a:r>
                        <a:rPr lang="uk-UA" sz="1200" baseline="0" dirty="0" smtClean="0"/>
                        <a:t>-</a:t>
                      </a:r>
                      <a:r>
                        <a:rPr lang="uk-UA" sz="1200" baseline="0" dirty="0" err="1" smtClean="0"/>
                        <a:t>им</a:t>
                      </a:r>
                      <a:endParaRPr lang="uk-UA" sz="1200" baseline="0" dirty="0" smtClean="0"/>
                    </a:p>
                    <a:p>
                      <a:pPr algn="ctr"/>
                      <a:r>
                        <a:rPr lang="uk-UA" sz="1200" baseline="0" dirty="0" smtClean="0"/>
                        <a:t>-</a:t>
                      </a:r>
                      <a:r>
                        <a:rPr lang="uk-UA" sz="1200" baseline="0" dirty="0" err="1" smtClean="0"/>
                        <a:t>ому</a:t>
                      </a:r>
                      <a:r>
                        <a:rPr lang="uk-UA" sz="1200" baseline="0" dirty="0" smtClean="0"/>
                        <a:t>(-</a:t>
                      </a:r>
                      <a:r>
                        <a:rPr lang="uk-UA" sz="1200" baseline="0" dirty="0" err="1" smtClean="0"/>
                        <a:t>ім</a:t>
                      </a:r>
                      <a:r>
                        <a:rPr lang="uk-UA" sz="1200" baseline="0" dirty="0" smtClean="0"/>
                        <a:t>)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-е</a:t>
                      </a:r>
                    </a:p>
                    <a:p>
                      <a:pPr algn="ctr"/>
                      <a:r>
                        <a:rPr lang="uk-UA" sz="1200" dirty="0" smtClean="0"/>
                        <a:t>-ого</a:t>
                      </a:r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ому</a:t>
                      </a:r>
                      <a:endParaRPr lang="uk-UA" sz="1200" dirty="0" smtClean="0"/>
                    </a:p>
                    <a:p>
                      <a:pPr algn="ctr"/>
                      <a:r>
                        <a:rPr lang="uk-UA" sz="1200" dirty="0" smtClean="0"/>
                        <a:t>-е</a:t>
                      </a:r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им</a:t>
                      </a:r>
                      <a:endParaRPr lang="uk-UA" sz="1200" dirty="0" smtClean="0"/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ому</a:t>
                      </a:r>
                      <a:r>
                        <a:rPr lang="uk-UA" sz="1200" dirty="0" smtClean="0"/>
                        <a:t>(-</a:t>
                      </a:r>
                      <a:r>
                        <a:rPr lang="uk-UA" sz="1200" dirty="0" err="1" smtClean="0"/>
                        <a:t>ім</a:t>
                      </a:r>
                      <a:r>
                        <a:rPr lang="uk-UA" sz="1200" dirty="0" smtClean="0"/>
                        <a:t>)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-а</a:t>
                      </a:r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ої</a:t>
                      </a:r>
                      <a:endParaRPr lang="uk-UA" sz="1200" dirty="0" smtClean="0"/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ій</a:t>
                      </a:r>
                      <a:endParaRPr lang="uk-UA" sz="1200" dirty="0" smtClean="0"/>
                    </a:p>
                    <a:p>
                      <a:pPr algn="ctr"/>
                      <a:r>
                        <a:rPr lang="uk-UA" sz="1200" dirty="0" smtClean="0"/>
                        <a:t>-у</a:t>
                      </a:r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ою</a:t>
                      </a:r>
                      <a:endParaRPr lang="uk-UA" sz="1200" dirty="0" smtClean="0"/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ій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-і</a:t>
                      </a:r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их</a:t>
                      </a:r>
                      <a:endParaRPr lang="uk-UA" sz="1200" dirty="0" smtClean="0"/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им</a:t>
                      </a:r>
                      <a:endParaRPr lang="uk-UA" sz="1200" dirty="0" smtClean="0"/>
                    </a:p>
                    <a:p>
                      <a:pPr algn="ctr"/>
                      <a:r>
                        <a:rPr lang="uk-UA" sz="1200" dirty="0" smtClean="0"/>
                        <a:t>Як</a:t>
                      </a:r>
                      <a:r>
                        <a:rPr lang="uk-UA" sz="1200" baseline="0" dirty="0" smtClean="0"/>
                        <a:t> у Н. або Р.</a:t>
                      </a:r>
                    </a:p>
                    <a:p>
                      <a:pPr algn="ctr"/>
                      <a:r>
                        <a:rPr lang="uk-UA" sz="1200" baseline="0" dirty="0" smtClean="0"/>
                        <a:t>-</a:t>
                      </a:r>
                      <a:r>
                        <a:rPr lang="uk-UA" sz="1200" baseline="0" dirty="0" err="1" smtClean="0"/>
                        <a:t>ими</a:t>
                      </a:r>
                      <a:endParaRPr lang="uk-UA" sz="1200" baseline="0" dirty="0" smtClean="0"/>
                    </a:p>
                    <a:p>
                      <a:pPr algn="ctr"/>
                      <a:r>
                        <a:rPr lang="uk-UA" sz="1200" baseline="0" dirty="0" smtClean="0"/>
                        <a:t>-</a:t>
                      </a:r>
                      <a:r>
                        <a:rPr lang="uk-UA" sz="1200" baseline="0" dirty="0" err="1" smtClean="0"/>
                        <a:t>их</a:t>
                      </a:r>
                      <a:endParaRPr lang="uk-UA" sz="1200" dirty="0"/>
                    </a:p>
                  </a:txBody>
                  <a:tcPr/>
                </a:tc>
              </a:tr>
              <a:tr h="1155250"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Н.</a:t>
                      </a:r>
                    </a:p>
                    <a:p>
                      <a:pPr algn="ctr"/>
                      <a:r>
                        <a:rPr lang="uk-UA" sz="1200" dirty="0" smtClean="0"/>
                        <a:t>Р.</a:t>
                      </a:r>
                    </a:p>
                    <a:p>
                      <a:pPr algn="ctr"/>
                      <a:r>
                        <a:rPr lang="uk-UA" sz="1200" dirty="0" smtClean="0"/>
                        <a:t>Д.</a:t>
                      </a:r>
                    </a:p>
                    <a:p>
                      <a:pPr algn="ctr"/>
                      <a:r>
                        <a:rPr lang="uk-UA" sz="1200" dirty="0" err="1" smtClean="0"/>
                        <a:t>Зн</a:t>
                      </a:r>
                      <a:r>
                        <a:rPr lang="uk-UA" sz="1200" dirty="0" smtClean="0"/>
                        <a:t>.</a:t>
                      </a:r>
                    </a:p>
                    <a:p>
                      <a:pPr algn="ctr"/>
                      <a:r>
                        <a:rPr lang="uk-UA" sz="1200" dirty="0" err="1" smtClean="0"/>
                        <a:t>Ор</a:t>
                      </a:r>
                      <a:r>
                        <a:rPr lang="uk-UA" sz="1200" dirty="0" smtClean="0"/>
                        <a:t>.</a:t>
                      </a:r>
                    </a:p>
                    <a:p>
                      <a:pPr algn="ctr"/>
                      <a:r>
                        <a:rPr lang="uk-UA" sz="1200" dirty="0" smtClean="0"/>
                        <a:t>М.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-</a:t>
                      </a:r>
                    </a:p>
                    <a:p>
                      <a:pPr algn="ctr"/>
                      <a:r>
                        <a:rPr lang="uk-UA" sz="1200" dirty="0" smtClean="0"/>
                        <a:t>-ого</a:t>
                      </a:r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ому</a:t>
                      </a:r>
                      <a:endParaRPr lang="uk-UA" sz="1200" dirty="0" smtClean="0"/>
                    </a:p>
                    <a:p>
                      <a:pPr algn="ctr"/>
                      <a:r>
                        <a:rPr lang="uk-UA" sz="1200" dirty="0" smtClean="0"/>
                        <a:t>Як</a:t>
                      </a:r>
                      <a:r>
                        <a:rPr lang="uk-UA" sz="1200" baseline="0" dirty="0" smtClean="0"/>
                        <a:t> у Н. або Р.</a:t>
                      </a:r>
                    </a:p>
                    <a:p>
                      <a:pPr algn="ctr"/>
                      <a:r>
                        <a:rPr lang="uk-UA" sz="1200" baseline="0" dirty="0" smtClean="0"/>
                        <a:t>-</a:t>
                      </a:r>
                      <a:r>
                        <a:rPr lang="uk-UA" sz="1200" baseline="0" dirty="0" err="1" smtClean="0"/>
                        <a:t>им</a:t>
                      </a:r>
                      <a:endParaRPr lang="uk-UA" sz="1200" baseline="0" dirty="0" smtClean="0"/>
                    </a:p>
                    <a:p>
                      <a:pPr algn="ctr"/>
                      <a:r>
                        <a:rPr lang="uk-UA" sz="1200" baseline="0" dirty="0" smtClean="0"/>
                        <a:t>-</a:t>
                      </a:r>
                      <a:r>
                        <a:rPr lang="uk-UA" sz="1200" baseline="0" dirty="0" err="1" smtClean="0"/>
                        <a:t>ому</a:t>
                      </a:r>
                      <a:r>
                        <a:rPr lang="uk-UA" sz="1200" baseline="0" dirty="0" smtClean="0"/>
                        <a:t>(-</a:t>
                      </a:r>
                      <a:r>
                        <a:rPr lang="uk-UA" sz="1200" baseline="0" dirty="0" err="1" smtClean="0"/>
                        <a:t>ім</a:t>
                      </a:r>
                      <a:r>
                        <a:rPr lang="uk-UA" sz="1200" baseline="0" dirty="0" smtClean="0"/>
                        <a:t>)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-е</a:t>
                      </a:r>
                    </a:p>
                    <a:p>
                      <a:pPr algn="ctr"/>
                      <a:r>
                        <a:rPr lang="uk-UA" sz="1200" dirty="0" smtClean="0"/>
                        <a:t>-ого</a:t>
                      </a:r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ому</a:t>
                      </a:r>
                      <a:endParaRPr lang="uk-UA" sz="1200" dirty="0" smtClean="0"/>
                    </a:p>
                    <a:p>
                      <a:pPr algn="ctr"/>
                      <a:r>
                        <a:rPr lang="uk-UA" sz="1200" dirty="0" smtClean="0"/>
                        <a:t>-е</a:t>
                      </a:r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им</a:t>
                      </a:r>
                      <a:endParaRPr lang="uk-UA" sz="1200" dirty="0" smtClean="0"/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ому</a:t>
                      </a:r>
                      <a:r>
                        <a:rPr lang="uk-UA" sz="1200" dirty="0" smtClean="0"/>
                        <a:t>(-</a:t>
                      </a:r>
                      <a:r>
                        <a:rPr lang="uk-UA" sz="1200" dirty="0" err="1" smtClean="0"/>
                        <a:t>ім</a:t>
                      </a:r>
                      <a:r>
                        <a:rPr lang="uk-UA" sz="1200" dirty="0" smtClean="0"/>
                        <a:t>)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-а</a:t>
                      </a:r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ої</a:t>
                      </a:r>
                      <a:endParaRPr lang="uk-UA" sz="1200" dirty="0" smtClean="0"/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ій</a:t>
                      </a:r>
                      <a:endParaRPr lang="uk-UA" sz="1200" dirty="0" smtClean="0"/>
                    </a:p>
                    <a:p>
                      <a:pPr algn="ctr"/>
                      <a:r>
                        <a:rPr lang="uk-UA" sz="1200" dirty="0" smtClean="0"/>
                        <a:t>-у</a:t>
                      </a:r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ою</a:t>
                      </a:r>
                      <a:endParaRPr lang="uk-UA" sz="1200" dirty="0" smtClean="0"/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ій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-і</a:t>
                      </a:r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их</a:t>
                      </a:r>
                      <a:endParaRPr lang="uk-UA" sz="1200" dirty="0" smtClean="0"/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им</a:t>
                      </a:r>
                      <a:endParaRPr lang="uk-UA" sz="1200" dirty="0" smtClean="0"/>
                    </a:p>
                    <a:p>
                      <a:pPr algn="ctr"/>
                      <a:r>
                        <a:rPr lang="uk-UA" sz="1200" dirty="0" smtClean="0"/>
                        <a:t>Як</a:t>
                      </a:r>
                      <a:r>
                        <a:rPr lang="uk-UA" sz="1200" baseline="0" dirty="0" smtClean="0"/>
                        <a:t> у Н. або Р.</a:t>
                      </a:r>
                    </a:p>
                    <a:p>
                      <a:pPr algn="ctr"/>
                      <a:r>
                        <a:rPr lang="uk-UA" sz="1200" baseline="0" dirty="0" smtClean="0"/>
                        <a:t>-</a:t>
                      </a:r>
                      <a:r>
                        <a:rPr lang="uk-UA" sz="1200" baseline="0" dirty="0" err="1" smtClean="0"/>
                        <a:t>ими</a:t>
                      </a:r>
                      <a:endParaRPr lang="uk-UA" sz="1200" baseline="0" dirty="0" smtClean="0"/>
                    </a:p>
                    <a:p>
                      <a:pPr algn="ctr"/>
                      <a:r>
                        <a:rPr lang="uk-UA" sz="1200" baseline="0" dirty="0" smtClean="0"/>
                        <a:t>-</a:t>
                      </a:r>
                      <a:r>
                        <a:rPr lang="uk-UA" sz="1200" baseline="0" dirty="0" err="1" smtClean="0"/>
                        <a:t>их</a:t>
                      </a:r>
                      <a:endParaRPr lang="uk-UA" sz="1200" dirty="0"/>
                    </a:p>
                  </a:txBody>
                  <a:tcPr/>
                </a:tc>
              </a:tr>
              <a:tr h="273220">
                <a:tc gridSpan="5"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М'яка група</a:t>
                      </a:r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</a:tr>
              <a:tr h="266596">
                <a:tc rowSpan="2"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Відмінки</a:t>
                      </a:r>
                      <a:endParaRPr lang="uk-UA" sz="1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Однина</a:t>
                      </a:r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Множина</a:t>
                      </a:r>
                      <a:endParaRPr lang="uk-UA" sz="1200" dirty="0"/>
                    </a:p>
                  </a:txBody>
                  <a:tcPr/>
                </a:tc>
              </a:tr>
              <a:tr h="266596">
                <a:tc v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/>
                        <a:t>Чоловічий рід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/>
                        <a:t>Середній рід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/>
                        <a:t>Жіночий рід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</a:tr>
              <a:tr h="1155250"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Н.</a:t>
                      </a:r>
                    </a:p>
                    <a:p>
                      <a:pPr algn="ctr"/>
                      <a:r>
                        <a:rPr lang="uk-UA" sz="1200" dirty="0" smtClean="0"/>
                        <a:t>Р.</a:t>
                      </a:r>
                    </a:p>
                    <a:p>
                      <a:pPr algn="ctr"/>
                      <a:r>
                        <a:rPr lang="uk-UA" sz="1200" dirty="0" smtClean="0"/>
                        <a:t>Д.</a:t>
                      </a:r>
                    </a:p>
                    <a:p>
                      <a:pPr algn="ctr"/>
                      <a:r>
                        <a:rPr lang="uk-UA" sz="1200" dirty="0" err="1" smtClean="0"/>
                        <a:t>Зн</a:t>
                      </a:r>
                      <a:r>
                        <a:rPr lang="uk-UA" sz="1200" dirty="0" smtClean="0"/>
                        <a:t>.</a:t>
                      </a:r>
                    </a:p>
                    <a:p>
                      <a:pPr algn="ctr"/>
                      <a:r>
                        <a:rPr lang="uk-UA" sz="1200" dirty="0" err="1" smtClean="0"/>
                        <a:t>Ор</a:t>
                      </a:r>
                      <a:r>
                        <a:rPr lang="uk-UA" sz="1200" dirty="0" smtClean="0"/>
                        <a:t>.</a:t>
                      </a:r>
                    </a:p>
                    <a:p>
                      <a:pPr algn="ctr"/>
                      <a:r>
                        <a:rPr lang="uk-UA" sz="1200" dirty="0" smtClean="0"/>
                        <a:t>М.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ій</a:t>
                      </a:r>
                      <a:endParaRPr lang="uk-UA" sz="1200" dirty="0" smtClean="0"/>
                    </a:p>
                    <a:p>
                      <a:pPr algn="ctr"/>
                      <a:r>
                        <a:rPr lang="uk-UA" sz="1200" dirty="0" smtClean="0"/>
                        <a:t>-ого</a:t>
                      </a:r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ому</a:t>
                      </a:r>
                      <a:endParaRPr lang="uk-UA" sz="1200" dirty="0" smtClean="0"/>
                    </a:p>
                    <a:p>
                      <a:pPr algn="ctr"/>
                      <a:r>
                        <a:rPr lang="uk-UA" sz="1200" dirty="0" smtClean="0"/>
                        <a:t>Як</a:t>
                      </a:r>
                      <a:r>
                        <a:rPr lang="uk-UA" sz="1200" baseline="0" dirty="0" smtClean="0"/>
                        <a:t> у Н. або Р.</a:t>
                      </a:r>
                    </a:p>
                    <a:p>
                      <a:pPr algn="ctr"/>
                      <a:r>
                        <a:rPr lang="uk-UA" sz="1200" baseline="0" dirty="0" smtClean="0"/>
                        <a:t>-</a:t>
                      </a:r>
                      <a:r>
                        <a:rPr lang="uk-UA" sz="1200" baseline="0" dirty="0" err="1" smtClean="0"/>
                        <a:t>іми</a:t>
                      </a:r>
                      <a:endParaRPr lang="uk-UA" sz="1200" baseline="0" dirty="0" smtClean="0"/>
                    </a:p>
                    <a:p>
                      <a:pPr algn="ctr"/>
                      <a:r>
                        <a:rPr lang="uk-UA" sz="1200" baseline="0" dirty="0" smtClean="0"/>
                        <a:t>-</a:t>
                      </a:r>
                      <a:r>
                        <a:rPr lang="uk-UA" sz="1200" baseline="0" dirty="0" err="1" smtClean="0"/>
                        <a:t>ому</a:t>
                      </a:r>
                      <a:r>
                        <a:rPr lang="uk-UA" sz="1200" baseline="0" dirty="0" smtClean="0"/>
                        <a:t>(-</a:t>
                      </a:r>
                      <a:r>
                        <a:rPr lang="uk-UA" sz="1200" baseline="0" dirty="0" err="1" smtClean="0"/>
                        <a:t>ім</a:t>
                      </a:r>
                      <a:r>
                        <a:rPr lang="uk-UA" sz="1200" baseline="0" dirty="0" smtClean="0"/>
                        <a:t>)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-є</a:t>
                      </a:r>
                    </a:p>
                    <a:p>
                      <a:pPr algn="ctr"/>
                      <a:r>
                        <a:rPr lang="uk-UA" sz="1200" dirty="0" smtClean="0"/>
                        <a:t>-ого</a:t>
                      </a:r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ому</a:t>
                      </a:r>
                      <a:endParaRPr lang="uk-UA" sz="1200" dirty="0" smtClean="0"/>
                    </a:p>
                    <a:p>
                      <a:pPr algn="ctr"/>
                      <a:r>
                        <a:rPr lang="uk-UA" sz="1200" dirty="0" smtClean="0"/>
                        <a:t>-є</a:t>
                      </a:r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ім</a:t>
                      </a:r>
                      <a:endParaRPr lang="uk-UA" sz="1200" dirty="0" smtClean="0"/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ому</a:t>
                      </a:r>
                      <a:r>
                        <a:rPr lang="uk-UA" sz="1200" dirty="0" smtClean="0"/>
                        <a:t>(-</a:t>
                      </a:r>
                      <a:r>
                        <a:rPr lang="uk-UA" sz="1200" dirty="0" err="1" smtClean="0"/>
                        <a:t>ім</a:t>
                      </a:r>
                      <a:r>
                        <a:rPr lang="uk-UA" sz="1200" dirty="0" smtClean="0"/>
                        <a:t>)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-я</a:t>
                      </a:r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ої</a:t>
                      </a:r>
                      <a:endParaRPr lang="uk-UA" sz="1200" dirty="0" smtClean="0"/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ій</a:t>
                      </a:r>
                      <a:endParaRPr lang="uk-UA" sz="1200" dirty="0" smtClean="0"/>
                    </a:p>
                    <a:p>
                      <a:pPr algn="ctr"/>
                      <a:r>
                        <a:rPr lang="uk-UA" sz="1200" dirty="0" smtClean="0"/>
                        <a:t>-ю</a:t>
                      </a:r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ою</a:t>
                      </a:r>
                      <a:endParaRPr lang="uk-UA" sz="1200" dirty="0" smtClean="0"/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ій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-і</a:t>
                      </a:r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іх</a:t>
                      </a:r>
                      <a:endParaRPr lang="uk-UA" sz="1200" dirty="0" smtClean="0"/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ім</a:t>
                      </a:r>
                      <a:endParaRPr lang="uk-UA" sz="1200" dirty="0" smtClean="0"/>
                    </a:p>
                    <a:p>
                      <a:pPr algn="ctr"/>
                      <a:r>
                        <a:rPr lang="uk-UA" sz="1200" dirty="0" smtClean="0"/>
                        <a:t>Як</a:t>
                      </a:r>
                      <a:r>
                        <a:rPr lang="uk-UA" sz="1200" baseline="0" dirty="0" smtClean="0"/>
                        <a:t> у Н. або Р.</a:t>
                      </a:r>
                    </a:p>
                    <a:p>
                      <a:pPr algn="ctr"/>
                      <a:r>
                        <a:rPr lang="uk-UA" sz="1200" baseline="0" dirty="0" smtClean="0"/>
                        <a:t>-</a:t>
                      </a:r>
                      <a:r>
                        <a:rPr lang="uk-UA" sz="1200" baseline="0" dirty="0" err="1" smtClean="0"/>
                        <a:t>іми</a:t>
                      </a:r>
                      <a:endParaRPr lang="uk-UA" sz="1200" baseline="0" dirty="0" smtClean="0"/>
                    </a:p>
                    <a:p>
                      <a:pPr algn="ctr"/>
                      <a:r>
                        <a:rPr lang="uk-UA" sz="1200" baseline="0" dirty="0" smtClean="0"/>
                        <a:t>-</a:t>
                      </a:r>
                      <a:r>
                        <a:rPr lang="uk-UA" sz="1200" baseline="0" dirty="0" err="1" smtClean="0"/>
                        <a:t>іх</a:t>
                      </a:r>
                      <a:endParaRPr lang="uk-UA" sz="1200" dirty="0"/>
                    </a:p>
                  </a:txBody>
                  <a:tcPr/>
                </a:tc>
              </a:tr>
              <a:tr h="1332981"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Н.</a:t>
                      </a:r>
                    </a:p>
                    <a:p>
                      <a:pPr algn="ctr"/>
                      <a:r>
                        <a:rPr lang="uk-UA" sz="1200" dirty="0" smtClean="0"/>
                        <a:t>Р.</a:t>
                      </a:r>
                    </a:p>
                    <a:p>
                      <a:pPr algn="ctr"/>
                      <a:r>
                        <a:rPr lang="uk-UA" sz="1200" dirty="0" smtClean="0"/>
                        <a:t>Д.</a:t>
                      </a:r>
                    </a:p>
                    <a:p>
                      <a:pPr algn="ctr"/>
                      <a:r>
                        <a:rPr lang="uk-UA" sz="1200" dirty="0" err="1" smtClean="0"/>
                        <a:t>Зн</a:t>
                      </a:r>
                      <a:r>
                        <a:rPr lang="uk-UA" sz="1200" dirty="0" smtClean="0"/>
                        <a:t>.</a:t>
                      </a:r>
                    </a:p>
                    <a:p>
                      <a:pPr algn="ctr"/>
                      <a:r>
                        <a:rPr lang="uk-UA" sz="1200" dirty="0" err="1" smtClean="0"/>
                        <a:t>Ор</a:t>
                      </a:r>
                      <a:r>
                        <a:rPr lang="uk-UA" sz="1200" dirty="0" smtClean="0"/>
                        <a:t>.</a:t>
                      </a:r>
                    </a:p>
                    <a:p>
                      <a:pPr algn="ctr"/>
                      <a:r>
                        <a:rPr lang="uk-UA" sz="1200" dirty="0" smtClean="0"/>
                        <a:t>М.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-їй</a:t>
                      </a:r>
                    </a:p>
                    <a:p>
                      <a:pPr algn="ctr"/>
                      <a:r>
                        <a:rPr lang="uk-UA" sz="1200" dirty="0" smtClean="0"/>
                        <a:t>-ого</a:t>
                      </a:r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ому</a:t>
                      </a:r>
                      <a:endParaRPr lang="uk-UA" sz="1200" dirty="0" smtClean="0"/>
                    </a:p>
                    <a:p>
                      <a:pPr algn="ctr"/>
                      <a:r>
                        <a:rPr lang="uk-UA" sz="1200" dirty="0" smtClean="0"/>
                        <a:t>Як</a:t>
                      </a:r>
                      <a:r>
                        <a:rPr lang="uk-UA" sz="1200" baseline="0" dirty="0" smtClean="0"/>
                        <a:t> у Н. або Р.</a:t>
                      </a:r>
                    </a:p>
                    <a:p>
                      <a:pPr algn="ctr"/>
                      <a:r>
                        <a:rPr lang="uk-UA" sz="1200" baseline="0" dirty="0" smtClean="0"/>
                        <a:t>-їм</a:t>
                      </a:r>
                    </a:p>
                    <a:p>
                      <a:pPr algn="ctr"/>
                      <a:r>
                        <a:rPr lang="uk-UA" sz="1200" baseline="0" dirty="0" smtClean="0"/>
                        <a:t>-</a:t>
                      </a:r>
                      <a:r>
                        <a:rPr lang="uk-UA" sz="1200" baseline="0" dirty="0" err="1" smtClean="0"/>
                        <a:t>ому</a:t>
                      </a:r>
                      <a:r>
                        <a:rPr lang="uk-UA" sz="1200" baseline="0" dirty="0" smtClean="0"/>
                        <a:t>(-їм)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-є</a:t>
                      </a:r>
                    </a:p>
                    <a:p>
                      <a:pPr algn="ctr"/>
                      <a:r>
                        <a:rPr lang="uk-UA" sz="1200" dirty="0" smtClean="0"/>
                        <a:t>-ого</a:t>
                      </a:r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ому</a:t>
                      </a:r>
                      <a:endParaRPr lang="uk-UA" sz="1200" dirty="0" smtClean="0"/>
                    </a:p>
                    <a:p>
                      <a:pPr algn="ctr"/>
                      <a:r>
                        <a:rPr lang="uk-UA" sz="1200" dirty="0" smtClean="0"/>
                        <a:t>-є</a:t>
                      </a:r>
                    </a:p>
                    <a:p>
                      <a:pPr algn="ctr"/>
                      <a:r>
                        <a:rPr lang="uk-UA" sz="1200" dirty="0" smtClean="0"/>
                        <a:t>-їм</a:t>
                      </a:r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ому</a:t>
                      </a:r>
                      <a:r>
                        <a:rPr lang="uk-UA" sz="1200" dirty="0" smtClean="0"/>
                        <a:t>(-їм)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-я</a:t>
                      </a:r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ої</a:t>
                      </a:r>
                      <a:endParaRPr lang="uk-UA" sz="1200" dirty="0" smtClean="0"/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ій</a:t>
                      </a:r>
                      <a:endParaRPr lang="uk-UA" sz="1200" dirty="0" smtClean="0"/>
                    </a:p>
                    <a:p>
                      <a:pPr algn="ctr"/>
                      <a:r>
                        <a:rPr lang="uk-UA" sz="1200" dirty="0" smtClean="0"/>
                        <a:t>-ю</a:t>
                      </a:r>
                    </a:p>
                    <a:p>
                      <a:pPr algn="ctr"/>
                      <a:r>
                        <a:rPr lang="uk-UA" sz="1200" dirty="0" smtClean="0"/>
                        <a:t>-</a:t>
                      </a:r>
                      <a:r>
                        <a:rPr lang="uk-UA" sz="1200" dirty="0" err="1" smtClean="0"/>
                        <a:t>ою</a:t>
                      </a:r>
                      <a:endParaRPr lang="uk-UA" sz="1200" dirty="0" smtClean="0"/>
                    </a:p>
                    <a:p>
                      <a:pPr algn="ctr"/>
                      <a:r>
                        <a:rPr lang="uk-UA" sz="1200" dirty="0" smtClean="0"/>
                        <a:t>-їй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-ї</a:t>
                      </a:r>
                    </a:p>
                    <a:p>
                      <a:pPr algn="ctr"/>
                      <a:r>
                        <a:rPr lang="uk-UA" sz="1200" dirty="0" smtClean="0"/>
                        <a:t>-їх</a:t>
                      </a:r>
                    </a:p>
                    <a:p>
                      <a:pPr algn="ctr"/>
                      <a:r>
                        <a:rPr lang="uk-UA" sz="1200" dirty="0" smtClean="0"/>
                        <a:t>-їм</a:t>
                      </a:r>
                    </a:p>
                    <a:p>
                      <a:pPr algn="ctr"/>
                      <a:r>
                        <a:rPr lang="uk-UA" sz="1200" dirty="0" smtClean="0"/>
                        <a:t>Як</a:t>
                      </a:r>
                      <a:r>
                        <a:rPr lang="uk-UA" sz="1200" baseline="0" dirty="0" smtClean="0"/>
                        <a:t> у Н. або Р.</a:t>
                      </a:r>
                    </a:p>
                    <a:p>
                      <a:pPr algn="ctr"/>
                      <a:r>
                        <a:rPr lang="uk-UA" sz="1200" baseline="0" dirty="0" smtClean="0"/>
                        <a:t>-</a:t>
                      </a:r>
                      <a:r>
                        <a:rPr lang="uk-UA" sz="1200" baseline="0" dirty="0" err="1" smtClean="0"/>
                        <a:t>їми</a:t>
                      </a:r>
                      <a:endParaRPr lang="uk-UA" sz="1200" baseline="0" dirty="0" smtClean="0"/>
                    </a:p>
                    <a:p>
                      <a:pPr algn="ctr"/>
                      <a:r>
                        <a:rPr lang="uk-UA" sz="1200" baseline="0" dirty="0" smtClean="0"/>
                        <a:t>-їх</a:t>
                      </a:r>
                      <a:endParaRPr lang="uk-UA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85028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39552" y="332656"/>
            <a:ext cx="8064896" cy="86409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ЧИСЛІВНИК</a:t>
            </a:r>
            <a:endParaRPr lang="uk-UA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1556792"/>
            <a:ext cx="835292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 smtClean="0"/>
              <a:t>Самостійна частина мови, яка позначає кількість предметів або їх порядок при лічбі і відповідає на питання </a:t>
            </a:r>
            <a:r>
              <a:rPr lang="uk-UA" i="1" dirty="0" smtClean="0"/>
              <a:t>скільки? котрий? </a:t>
            </a:r>
          </a:p>
          <a:p>
            <a:pPr algn="just"/>
            <a:endParaRPr lang="uk-UA" i="1" dirty="0"/>
          </a:p>
          <a:p>
            <a:pPr algn="just"/>
            <a:r>
              <a:rPr lang="uk-UA" dirty="0" smtClean="0"/>
              <a:t>Числівники бувають кількісні і порядкові;</a:t>
            </a:r>
            <a:endParaRPr lang="uk-UA" dirty="0"/>
          </a:p>
          <a:p>
            <a:pPr algn="just"/>
            <a:r>
              <a:rPr lang="uk-UA" dirty="0" smtClean="0"/>
              <a:t>змінюються за відмінками (</a:t>
            </a:r>
            <a:r>
              <a:rPr lang="uk-UA" i="1" dirty="0" smtClean="0"/>
              <a:t>один, два </a:t>
            </a:r>
            <a:r>
              <a:rPr lang="uk-UA" dirty="0" smtClean="0"/>
              <a:t>– також за родами, </a:t>
            </a:r>
            <a:r>
              <a:rPr lang="uk-UA" i="1" dirty="0" smtClean="0"/>
              <a:t>один</a:t>
            </a:r>
            <a:r>
              <a:rPr lang="uk-UA" dirty="0" smtClean="0"/>
              <a:t> – за числами).</a:t>
            </a:r>
          </a:p>
          <a:p>
            <a:pPr algn="just"/>
            <a:endParaRPr lang="uk-UA" dirty="0"/>
          </a:p>
          <a:p>
            <a:pPr algn="just"/>
            <a:r>
              <a:rPr lang="uk-UA" b="1" dirty="0" smtClean="0"/>
              <a:t>Початкова форма: </a:t>
            </a:r>
            <a:r>
              <a:rPr lang="uk-UA" dirty="0" smtClean="0"/>
              <a:t>називний відмінок.</a:t>
            </a:r>
          </a:p>
          <a:p>
            <a:pPr algn="just"/>
            <a:endParaRPr lang="uk-UA" dirty="0"/>
          </a:p>
          <a:p>
            <a:pPr algn="just"/>
            <a:r>
              <a:rPr lang="uk-UA" b="1" dirty="0" smtClean="0"/>
              <a:t>У реченні: </a:t>
            </a:r>
            <a:r>
              <a:rPr lang="uk-UA" dirty="0" smtClean="0"/>
              <a:t>означення, підмет, додаток, іменна частина складеного присудка.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9137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39552" y="332656"/>
            <a:ext cx="8064896" cy="86409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Групи слів за походженням</a:t>
            </a:r>
            <a:endParaRPr lang="uk-UA" sz="3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39552" y="1628800"/>
            <a:ext cx="252028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Успадковані з попередніх періодів розвитку мови:</a:t>
            </a:r>
          </a:p>
          <a:p>
            <a:pPr algn="just"/>
            <a:r>
              <a:rPr lang="uk-UA" sz="1600" dirty="0"/>
              <a:t>н</a:t>
            </a:r>
            <a:r>
              <a:rPr lang="uk-UA" sz="1600" dirty="0" smtClean="0"/>
              <a:t>азви родинних стосунків (</a:t>
            </a:r>
            <a:r>
              <a:rPr lang="uk-UA" sz="1600" i="1" dirty="0" smtClean="0">
                <a:solidFill>
                  <a:srgbClr val="FF0000"/>
                </a:solidFill>
              </a:rPr>
              <a:t>мати, брат</a:t>
            </a:r>
            <a:r>
              <a:rPr lang="uk-UA" sz="1600" dirty="0" smtClean="0"/>
              <a:t>), частин тіла й органів людини (</a:t>
            </a:r>
            <a:r>
              <a:rPr lang="uk-UA" sz="1600" i="1" dirty="0" smtClean="0">
                <a:solidFill>
                  <a:srgbClr val="FF0000"/>
                </a:solidFill>
              </a:rPr>
              <a:t>язик, серце</a:t>
            </a:r>
            <a:r>
              <a:rPr lang="uk-UA" sz="1600" dirty="0" smtClean="0"/>
              <a:t>), рослин (</a:t>
            </a:r>
            <a:r>
              <a:rPr lang="uk-UA" sz="1600" i="1" dirty="0" smtClean="0">
                <a:solidFill>
                  <a:srgbClr val="FF0000"/>
                </a:solidFill>
              </a:rPr>
              <a:t>дерево, льон</a:t>
            </a:r>
            <a:r>
              <a:rPr lang="uk-UA" sz="1600" dirty="0" smtClean="0"/>
              <a:t>), птахів, тварин (</a:t>
            </a:r>
            <a:r>
              <a:rPr lang="uk-UA" sz="1600" i="1" dirty="0" smtClean="0">
                <a:solidFill>
                  <a:srgbClr val="FF0000"/>
                </a:solidFill>
              </a:rPr>
              <a:t>вовк, гуска</a:t>
            </a:r>
            <a:r>
              <a:rPr lang="uk-UA" sz="1600" dirty="0" smtClean="0"/>
              <a:t>), явищ природи, небесних світил (</a:t>
            </a:r>
            <a:r>
              <a:rPr lang="uk-UA" sz="1600" i="1" dirty="0" smtClean="0">
                <a:solidFill>
                  <a:srgbClr val="FF0000"/>
                </a:solidFill>
              </a:rPr>
              <a:t>день, сонце</a:t>
            </a:r>
            <a:r>
              <a:rPr lang="uk-UA" sz="1600" dirty="0" smtClean="0"/>
              <a:t>); побутові найменування (</a:t>
            </a:r>
            <a:r>
              <a:rPr lang="uk-UA" sz="1600" i="1" dirty="0" smtClean="0">
                <a:solidFill>
                  <a:srgbClr val="FF0000"/>
                </a:solidFill>
              </a:rPr>
              <a:t>дім, їжа</a:t>
            </a:r>
            <a:r>
              <a:rPr lang="uk-UA" sz="1600" dirty="0" smtClean="0"/>
              <a:t>), назви дій, процесів, станів (</a:t>
            </a:r>
            <a:r>
              <a:rPr lang="uk-UA" sz="1600" i="1" dirty="0" smtClean="0">
                <a:solidFill>
                  <a:srgbClr val="FF0000"/>
                </a:solidFill>
              </a:rPr>
              <a:t>жити, сидіти</a:t>
            </a:r>
            <a:r>
              <a:rPr lang="uk-UA" sz="1600" dirty="0" smtClean="0"/>
              <a:t>), якостей і ознак (</a:t>
            </a:r>
            <a:r>
              <a:rPr lang="uk-UA" sz="1600" i="1" dirty="0" smtClean="0">
                <a:solidFill>
                  <a:srgbClr val="FF0000"/>
                </a:solidFill>
              </a:rPr>
              <a:t>білий, довгий</a:t>
            </a:r>
            <a:r>
              <a:rPr lang="uk-UA" sz="1600" dirty="0" smtClean="0"/>
              <a:t>) тощо</a:t>
            </a:r>
            <a:endParaRPr lang="uk-UA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3311860" y="1628800"/>
            <a:ext cx="252028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Власне українські:</a:t>
            </a:r>
          </a:p>
          <a:p>
            <a:pPr algn="just"/>
            <a:r>
              <a:rPr lang="uk-UA" sz="1600" i="1" dirty="0">
                <a:solidFill>
                  <a:srgbClr val="FF0000"/>
                </a:solidFill>
              </a:rPr>
              <a:t>г</a:t>
            </a:r>
            <a:r>
              <a:rPr lang="uk-UA" sz="1600" i="1" dirty="0" smtClean="0">
                <a:solidFill>
                  <a:srgbClr val="FF0000"/>
                </a:solidFill>
              </a:rPr>
              <a:t>одина, галушки, сніданок, хустка, коханий, линути, навпростець</a:t>
            </a:r>
            <a:r>
              <a:rPr lang="uk-UA" sz="1600" i="1" dirty="0" smtClean="0"/>
              <a:t> тощо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13009" y="1652253"/>
            <a:ext cx="252028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Запозичені:</a:t>
            </a:r>
          </a:p>
          <a:p>
            <a:pPr algn="just"/>
            <a:r>
              <a:rPr lang="uk-UA" sz="1600" i="1" dirty="0">
                <a:solidFill>
                  <a:srgbClr val="FF0000"/>
                </a:solidFill>
              </a:rPr>
              <a:t>г</a:t>
            </a:r>
            <a:r>
              <a:rPr lang="uk-UA" sz="1600" i="1" dirty="0" smtClean="0">
                <a:solidFill>
                  <a:srgbClr val="FF0000"/>
                </a:solidFill>
              </a:rPr>
              <a:t>оризонт, комета, граматика </a:t>
            </a:r>
            <a:r>
              <a:rPr lang="uk-UA" sz="1600" dirty="0" smtClean="0"/>
              <a:t>(з грецької), </a:t>
            </a:r>
            <a:r>
              <a:rPr lang="uk-UA" sz="1600" i="1" dirty="0">
                <a:solidFill>
                  <a:srgbClr val="FF0000"/>
                </a:solidFill>
              </a:rPr>
              <a:t>ш</a:t>
            </a:r>
            <a:r>
              <a:rPr lang="uk-UA" sz="1600" i="1" dirty="0" smtClean="0">
                <a:solidFill>
                  <a:srgbClr val="FF0000"/>
                </a:solidFill>
              </a:rPr>
              <a:t>кола, клас, екзамен </a:t>
            </a:r>
            <a:r>
              <a:rPr lang="uk-UA" sz="1600" dirty="0" smtClean="0"/>
              <a:t>(з латини), </a:t>
            </a:r>
            <a:r>
              <a:rPr lang="uk-UA" sz="1600" i="1" dirty="0" err="1" smtClean="0">
                <a:solidFill>
                  <a:srgbClr val="FF0000"/>
                </a:solidFill>
              </a:rPr>
              <a:t>врата</a:t>
            </a:r>
            <a:r>
              <a:rPr lang="uk-UA" sz="1600" i="1" dirty="0" smtClean="0">
                <a:solidFill>
                  <a:srgbClr val="FF0000"/>
                </a:solidFill>
              </a:rPr>
              <a:t>, благо, учитель</a:t>
            </a:r>
            <a:r>
              <a:rPr lang="uk-UA" sz="1600" dirty="0" smtClean="0">
                <a:solidFill>
                  <a:srgbClr val="FF0000"/>
                </a:solidFill>
              </a:rPr>
              <a:t> </a:t>
            </a:r>
            <a:r>
              <a:rPr lang="uk-UA" sz="1600" dirty="0" smtClean="0"/>
              <a:t>(зі старослов'янської), </a:t>
            </a:r>
            <a:r>
              <a:rPr lang="uk-UA" sz="1600" i="1" dirty="0" smtClean="0">
                <a:solidFill>
                  <a:srgbClr val="FF0000"/>
                </a:solidFill>
              </a:rPr>
              <a:t>базар, халат, аркан </a:t>
            </a:r>
            <a:r>
              <a:rPr lang="uk-UA" sz="1600" dirty="0" smtClean="0"/>
              <a:t>(з тюркських), </a:t>
            </a:r>
            <a:r>
              <a:rPr lang="uk-UA" sz="1600" i="1" dirty="0" smtClean="0">
                <a:solidFill>
                  <a:srgbClr val="FF0000"/>
                </a:solidFill>
              </a:rPr>
              <a:t>папір, верстат, фарба </a:t>
            </a:r>
            <a:r>
              <a:rPr lang="uk-UA" sz="1600" dirty="0" smtClean="0"/>
              <a:t>(з німецької), </a:t>
            </a:r>
            <a:r>
              <a:rPr lang="uk-UA" sz="1600" i="1" dirty="0" smtClean="0">
                <a:solidFill>
                  <a:srgbClr val="FF0000"/>
                </a:solidFill>
              </a:rPr>
              <a:t>амплуа, вестибюль, майонез </a:t>
            </a:r>
            <a:r>
              <a:rPr lang="uk-UA" sz="1600" dirty="0" smtClean="0"/>
              <a:t>(з французької), </a:t>
            </a:r>
            <a:r>
              <a:rPr lang="uk-UA" sz="1600" i="1" dirty="0" smtClean="0">
                <a:solidFill>
                  <a:srgbClr val="FF0000"/>
                </a:solidFill>
              </a:rPr>
              <a:t>джем, футбол, менеджер </a:t>
            </a:r>
            <a:r>
              <a:rPr lang="uk-UA" sz="1600" dirty="0" smtClean="0"/>
              <a:t>(з англійської) та ін.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153640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539552" y="332656"/>
            <a:ext cx="8064896" cy="86409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Види числівників за значенням і граматичними ознаками</a:t>
            </a:r>
            <a:endParaRPr lang="uk-UA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83568" y="1700808"/>
            <a:ext cx="388843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u="sng" dirty="0" smtClean="0"/>
              <a:t>Кількісні (скільки?)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2400" dirty="0" smtClean="0"/>
              <a:t>Власне кількісні: </a:t>
            </a:r>
            <a:r>
              <a:rPr lang="uk-UA" sz="2400" i="1" dirty="0" smtClean="0">
                <a:solidFill>
                  <a:srgbClr val="FF0000"/>
                </a:solidFill>
              </a:rPr>
              <a:t>два, чотири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2400" dirty="0" smtClean="0"/>
              <a:t>Збірні: </a:t>
            </a:r>
            <a:r>
              <a:rPr lang="uk-UA" sz="2400" i="1" dirty="0" smtClean="0">
                <a:solidFill>
                  <a:srgbClr val="FF0000"/>
                </a:solidFill>
              </a:rPr>
              <a:t>троє, десятеро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2400" dirty="0" smtClean="0"/>
              <a:t>Дробові: </a:t>
            </a:r>
            <a:r>
              <a:rPr lang="uk-UA" sz="2400" i="1" dirty="0" smtClean="0">
                <a:solidFill>
                  <a:srgbClr val="FF0000"/>
                </a:solidFill>
              </a:rPr>
              <a:t>сім цілих три десятих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uk-UA" sz="2400" dirty="0" err="1" smtClean="0"/>
              <a:t>Неозначено</a:t>
            </a:r>
            <a:r>
              <a:rPr lang="uk-UA" sz="2400" dirty="0" smtClean="0"/>
              <a:t>-кількісні: </a:t>
            </a:r>
            <a:r>
              <a:rPr lang="uk-UA" sz="2400" i="1" dirty="0" smtClean="0">
                <a:solidFill>
                  <a:srgbClr val="FF0000"/>
                </a:solidFill>
              </a:rPr>
              <a:t>кілька, багато</a:t>
            </a:r>
            <a:endParaRPr lang="uk-UA" sz="2400" i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60032" y="1700808"/>
            <a:ext cx="38884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b="1" u="sng" dirty="0" smtClean="0"/>
              <a:t>Порядкові (котрий?)</a:t>
            </a:r>
          </a:p>
          <a:p>
            <a:pPr algn="ctr"/>
            <a:r>
              <a:rPr lang="uk-UA" sz="2400" i="1" dirty="0" smtClean="0">
                <a:solidFill>
                  <a:srgbClr val="FF0000"/>
                </a:solidFill>
              </a:rPr>
              <a:t>перший, сорок третій</a:t>
            </a:r>
          </a:p>
        </p:txBody>
      </p:sp>
    </p:spTree>
    <p:extLst>
      <p:ext uri="{BB962C8B-B14F-4D97-AF65-F5344CB8AC3E}">
        <p14:creationId xmlns:p14="http://schemas.microsoft.com/office/powerpoint/2010/main" val="402885919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539552" y="332656"/>
            <a:ext cx="8064896" cy="86409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Види числівників за будовою</a:t>
            </a:r>
            <a:endParaRPr lang="uk-UA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83568" y="1700808"/>
            <a:ext cx="25202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u="sng" dirty="0" smtClean="0"/>
              <a:t>Прості </a:t>
            </a:r>
          </a:p>
          <a:p>
            <a:r>
              <a:rPr lang="uk-UA" dirty="0"/>
              <a:t>м</a:t>
            </a:r>
            <a:r>
              <a:rPr lang="uk-UA" dirty="0" smtClean="0"/>
              <a:t>ають один корінь:</a:t>
            </a:r>
          </a:p>
          <a:p>
            <a:endParaRPr lang="uk-UA" dirty="0" smtClean="0"/>
          </a:p>
          <a:p>
            <a:endParaRPr lang="uk-UA" dirty="0"/>
          </a:p>
          <a:p>
            <a:pPr algn="ctr"/>
            <a:r>
              <a:rPr lang="uk-UA" i="1" dirty="0">
                <a:solidFill>
                  <a:srgbClr val="FF0000"/>
                </a:solidFill>
              </a:rPr>
              <a:t>о</a:t>
            </a:r>
            <a:r>
              <a:rPr lang="uk-UA" i="1" dirty="0" smtClean="0">
                <a:solidFill>
                  <a:srgbClr val="FF0000"/>
                </a:solidFill>
              </a:rPr>
              <a:t>дин, третій, семеро, мало</a:t>
            </a:r>
            <a:endParaRPr lang="uk-UA" i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56248" y="1678182"/>
            <a:ext cx="25202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u="sng" dirty="0" smtClean="0"/>
              <a:t>Складні </a:t>
            </a:r>
          </a:p>
          <a:p>
            <a:r>
              <a:rPr lang="uk-UA" dirty="0"/>
              <a:t>м</a:t>
            </a:r>
            <a:r>
              <a:rPr lang="uk-UA" dirty="0" smtClean="0"/>
              <a:t>ають два корені:</a:t>
            </a:r>
          </a:p>
          <a:p>
            <a:endParaRPr lang="uk-UA" dirty="0" smtClean="0"/>
          </a:p>
          <a:p>
            <a:endParaRPr lang="uk-UA" dirty="0"/>
          </a:p>
          <a:p>
            <a:pPr algn="ctr"/>
            <a:r>
              <a:rPr lang="uk-UA" i="1" dirty="0" smtClean="0">
                <a:solidFill>
                  <a:srgbClr val="FF0000"/>
                </a:solidFill>
              </a:rPr>
              <a:t>двадцять, чотириста</a:t>
            </a:r>
            <a:endParaRPr lang="uk-UA" i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11196" y="1678182"/>
            <a:ext cx="25202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u="sng" dirty="0" smtClean="0"/>
              <a:t>Складені </a:t>
            </a:r>
          </a:p>
          <a:p>
            <a:r>
              <a:rPr lang="uk-UA" dirty="0"/>
              <a:t>м</a:t>
            </a:r>
            <a:r>
              <a:rPr lang="uk-UA" dirty="0" smtClean="0"/>
              <a:t>істять два або більше простих чи складених числівників</a:t>
            </a:r>
            <a:r>
              <a:rPr lang="uk-UA" i="1" dirty="0" smtClean="0"/>
              <a:t>:</a:t>
            </a:r>
            <a:endParaRPr lang="uk-UA" i="1" dirty="0"/>
          </a:p>
          <a:p>
            <a:endParaRPr lang="uk-UA" dirty="0" smtClean="0"/>
          </a:p>
          <a:p>
            <a:pPr algn="ctr"/>
            <a:r>
              <a:rPr lang="uk-UA" i="1" dirty="0">
                <a:solidFill>
                  <a:srgbClr val="FF0000"/>
                </a:solidFill>
              </a:rPr>
              <a:t>т</a:t>
            </a:r>
            <a:r>
              <a:rPr lang="uk-UA" i="1" dirty="0" smtClean="0">
                <a:solidFill>
                  <a:srgbClr val="FF0000"/>
                </a:solidFill>
              </a:rPr>
              <a:t>исяча дев'ятсот дев'яносто п'ятий</a:t>
            </a:r>
            <a:endParaRPr lang="uk-UA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2172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6485144"/>
              </p:ext>
            </p:extLst>
          </p:nvPr>
        </p:nvGraphicFramePr>
        <p:xfrm>
          <a:off x="323528" y="764704"/>
          <a:ext cx="8580178" cy="577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13790"/>
                <a:gridCol w="1713790"/>
                <a:gridCol w="316836"/>
                <a:gridCol w="1396954"/>
                <a:gridCol w="211224"/>
                <a:gridCol w="624070"/>
                <a:gridCol w="878496"/>
                <a:gridCol w="116840"/>
                <a:gridCol w="1608178"/>
              </a:tblGrid>
              <a:tr h="297098">
                <a:tc gridSpan="9">
                  <a:txBody>
                    <a:bodyPr/>
                    <a:lstStyle/>
                    <a:p>
                      <a:pPr algn="ctr"/>
                      <a:r>
                        <a:rPr lang="uk-UA" sz="1400" b="1" dirty="0" smtClean="0"/>
                        <a:t>Відмінювання числівників</a:t>
                      </a:r>
                      <a:endParaRPr lang="uk-UA" sz="14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67389">
                <a:tc gridSpan="9">
                  <a:txBody>
                    <a:bodyPr/>
                    <a:lstStyle/>
                    <a:p>
                      <a:pPr algn="just"/>
                      <a:r>
                        <a:rPr lang="uk-UA" sz="1200" dirty="0" smtClean="0"/>
                        <a:t>Відмінювання числівника </a:t>
                      </a:r>
                      <a:r>
                        <a:rPr lang="uk-UA" sz="1200" i="1" dirty="0" smtClean="0"/>
                        <a:t>один (одна, одне(-о), одні</a:t>
                      </a:r>
                      <a:r>
                        <a:rPr lang="uk-UA" sz="1200" dirty="0" smtClean="0"/>
                        <a:t>). Цей числівник відмінюється, як займенник</a:t>
                      </a:r>
                      <a:r>
                        <a:rPr lang="uk-UA" sz="1200" baseline="0" dirty="0" smtClean="0"/>
                        <a:t> </a:t>
                      </a:r>
                      <a:r>
                        <a:rPr lang="uk-UA" sz="1200" i="1" baseline="0" dirty="0" smtClean="0"/>
                        <a:t>той (та, те, ті</a:t>
                      </a:r>
                      <a:r>
                        <a:rPr lang="uk-UA" sz="1200" baseline="0" dirty="0" smtClean="0"/>
                        <a:t>).</a:t>
                      </a:r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67389">
                <a:tc rowSpan="2"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Відмінки</a:t>
                      </a:r>
                      <a:endParaRPr lang="uk-UA" sz="1200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Однина</a:t>
                      </a:r>
                      <a:r>
                        <a:rPr lang="uk-UA" sz="1200" baseline="0" dirty="0" smtClean="0"/>
                        <a:t> </a:t>
                      </a:r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Множина</a:t>
                      </a:r>
                      <a:endParaRPr lang="uk-UA" sz="1200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93410">
                <a:tc v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Чоловічий рід</a:t>
                      </a:r>
                      <a:endParaRPr lang="uk-UA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Середній рід</a:t>
                      </a:r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Жіночий рід</a:t>
                      </a:r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158684"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Н.</a:t>
                      </a:r>
                    </a:p>
                    <a:p>
                      <a:pPr algn="ctr"/>
                      <a:r>
                        <a:rPr lang="uk-UA" sz="1200" dirty="0" smtClean="0"/>
                        <a:t>Р.</a:t>
                      </a:r>
                    </a:p>
                    <a:p>
                      <a:pPr algn="ctr"/>
                      <a:r>
                        <a:rPr lang="uk-UA" sz="1200" dirty="0" smtClean="0"/>
                        <a:t>Д.</a:t>
                      </a:r>
                    </a:p>
                    <a:p>
                      <a:pPr algn="ctr"/>
                      <a:r>
                        <a:rPr lang="uk-UA" sz="1200" dirty="0" err="1" smtClean="0"/>
                        <a:t>Зн</a:t>
                      </a:r>
                      <a:r>
                        <a:rPr lang="uk-UA" sz="1200" dirty="0" smtClean="0"/>
                        <a:t>.</a:t>
                      </a:r>
                    </a:p>
                    <a:p>
                      <a:pPr algn="ctr"/>
                      <a:r>
                        <a:rPr lang="uk-UA" sz="1200" dirty="0" err="1" smtClean="0"/>
                        <a:t>Ор</a:t>
                      </a:r>
                      <a:r>
                        <a:rPr lang="uk-UA" sz="1200" dirty="0" smtClean="0"/>
                        <a:t>.</a:t>
                      </a:r>
                    </a:p>
                    <a:p>
                      <a:pPr algn="ctr"/>
                      <a:r>
                        <a:rPr lang="uk-UA" sz="1200" dirty="0" smtClean="0"/>
                        <a:t>М.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Один</a:t>
                      </a:r>
                    </a:p>
                    <a:p>
                      <a:r>
                        <a:rPr lang="uk-UA" sz="1200" dirty="0" smtClean="0"/>
                        <a:t>Одного</a:t>
                      </a:r>
                    </a:p>
                    <a:p>
                      <a:r>
                        <a:rPr lang="uk-UA" sz="1200" dirty="0" smtClean="0"/>
                        <a:t>Одному</a:t>
                      </a:r>
                    </a:p>
                    <a:p>
                      <a:r>
                        <a:rPr lang="uk-UA" sz="1200" dirty="0" smtClean="0"/>
                        <a:t>Один(одного)</a:t>
                      </a:r>
                    </a:p>
                    <a:p>
                      <a:r>
                        <a:rPr lang="uk-UA" sz="1200" dirty="0" smtClean="0"/>
                        <a:t>Одним</a:t>
                      </a:r>
                    </a:p>
                    <a:p>
                      <a:r>
                        <a:rPr lang="uk-UA" sz="1200" dirty="0" smtClean="0"/>
                        <a:t>(на) одному (однім)</a:t>
                      </a:r>
                      <a:endParaRPr lang="uk-UA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uk-UA" sz="1200" dirty="0" smtClean="0"/>
                        <a:t>Одне (одно)</a:t>
                      </a:r>
                    </a:p>
                    <a:p>
                      <a:r>
                        <a:rPr lang="uk-UA" sz="1200" dirty="0" smtClean="0"/>
                        <a:t>Одного</a:t>
                      </a:r>
                    </a:p>
                    <a:p>
                      <a:r>
                        <a:rPr lang="uk-UA" sz="1200" dirty="0" smtClean="0"/>
                        <a:t>Одному</a:t>
                      </a:r>
                    </a:p>
                    <a:p>
                      <a:r>
                        <a:rPr lang="uk-UA" sz="1200" dirty="0" smtClean="0"/>
                        <a:t>Одне (одно)</a:t>
                      </a:r>
                    </a:p>
                    <a:p>
                      <a:r>
                        <a:rPr lang="uk-UA" sz="1200" dirty="0" smtClean="0"/>
                        <a:t>Одним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/>
                        <a:t>(на) одному (однім)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uk-UA" sz="1200" dirty="0" smtClean="0"/>
                        <a:t>Одна</a:t>
                      </a:r>
                    </a:p>
                    <a:p>
                      <a:r>
                        <a:rPr lang="uk-UA" sz="1200" dirty="0" smtClean="0"/>
                        <a:t>Одної (однієї)</a:t>
                      </a:r>
                    </a:p>
                    <a:p>
                      <a:r>
                        <a:rPr lang="uk-UA" sz="1200" dirty="0" smtClean="0"/>
                        <a:t>Одній</a:t>
                      </a:r>
                    </a:p>
                    <a:p>
                      <a:r>
                        <a:rPr lang="uk-UA" sz="1200" dirty="0" smtClean="0"/>
                        <a:t>Одну</a:t>
                      </a:r>
                    </a:p>
                    <a:p>
                      <a:r>
                        <a:rPr lang="uk-UA" sz="1200" dirty="0" smtClean="0"/>
                        <a:t>Одною (однією)</a:t>
                      </a:r>
                    </a:p>
                    <a:p>
                      <a:r>
                        <a:rPr lang="uk-UA" sz="1200" dirty="0" smtClean="0"/>
                        <a:t>(на) одній</a:t>
                      </a:r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uk-UA" sz="1200" dirty="0" smtClean="0"/>
                        <a:t>Одні</a:t>
                      </a:r>
                    </a:p>
                    <a:p>
                      <a:r>
                        <a:rPr lang="uk-UA" sz="1200" dirty="0" smtClean="0"/>
                        <a:t>Одних</a:t>
                      </a:r>
                    </a:p>
                    <a:p>
                      <a:r>
                        <a:rPr lang="uk-UA" sz="1200" dirty="0" smtClean="0"/>
                        <a:t>Одним</a:t>
                      </a:r>
                    </a:p>
                    <a:p>
                      <a:r>
                        <a:rPr lang="uk-UA" sz="1200" dirty="0" smtClean="0"/>
                        <a:t>Одні (одних)</a:t>
                      </a:r>
                    </a:p>
                    <a:p>
                      <a:r>
                        <a:rPr lang="uk-UA" sz="1200" dirty="0" smtClean="0"/>
                        <a:t>Одними</a:t>
                      </a:r>
                    </a:p>
                    <a:p>
                      <a:r>
                        <a:rPr lang="uk-UA" sz="1200" dirty="0" smtClean="0"/>
                        <a:t>(на) одних</a:t>
                      </a:r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67389">
                <a:tc gridSpan="9">
                  <a:txBody>
                    <a:bodyPr/>
                    <a:lstStyle/>
                    <a:p>
                      <a:pPr algn="just"/>
                      <a:r>
                        <a:rPr lang="uk-UA" sz="1200" dirty="0" smtClean="0"/>
                        <a:t>Відмінювання </a:t>
                      </a:r>
                      <a:r>
                        <a:rPr lang="uk-UA" sz="1200" dirty="0" err="1" smtClean="0"/>
                        <a:t>числ</a:t>
                      </a:r>
                      <a:r>
                        <a:rPr lang="uk-UA" sz="1200" dirty="0" smtClean="0"/>
                        <a:t>. </a:t>
                      </a:r>
                      <a:r>
                        <a:rPr lang="uk-UA" sz="1200" i="1" dirty="0" smtClean="0"/>
                        <a:t>два, три, чотири. Два </a:t>
                      </a:r>
                      <a:r>
                        <a:rPr lang="uk-UA" sz="1200" dirty="0" smtClean="0"/>
                        <a:t>у Н.</a:t>
                      </a:r>
                      <a:r>
                        <a:rPr lang="uk-UA" sz="1200" baseline="0" dirty="0" smtClean="0"/>
                        <a:t> і </a:t>
                      </a:r>
                      <a:r>
                        <a:rPr lang="uk-UA" sz="1200" baseline="0" dirty="0" err="1" smtClean="0"/>
                        <a:t>Зн</a:t>
                      </a:r>
                      <a:r>
                        <a:rPr lang="uk-UA" sz="1200" baseline="0" dirty="0" smtClean="0"/>
                        <a:t>. відмінках змінюється за родами (</a:t>
                      </a:r>
                      <a:r>
                        <a:rPr lang="uk-UA" sz="1200" baseline="0" dirty="0" err="1" smtClean="0"/>
                        <a:t>чол</a:t>
                      </a:r>
                      <a:r>
                        <a:rPr lang="uk-UA" sz="1200" baseline="0" dirty="0" smtClean="0"/>
                        <a:t>. і сер.–</a:t>
                      </a:r>
                      <a:r>
                        <a:rPr lang="uk-UA" sz="1200" i="1" baseline="0" dirty="0" smtClean="0"/>
                        <a:t>два</a:t>
                      </a:r>
                      <a:r>
                        <a:rPr lang="uk-UA" sz="1200" baseline="0" dirty="0" smtClean="0"/>
                        <a:t>, </a:t>
                      </a:r>
                      <a:r>
                        <a:rPr lang="uk-UA" sz="1200" baseline="0" dirty="0" err="1" smtClean="0"/>
                        <a:t>жін</a:t>
                      </a:r>
                      <a:r>
                        <a:rPr lang="uk-UA" sz="1200" baseline="0" dirty="0" smtClean="0"/>
                        <a:t>.-</a:t>
                      </a:r>
                      <a:r>
                        <a:rPr lang="uk-UA" sz="1200" i="1" baseline="0" dirty="0" smtClean="0"/>
                        <a:t>дві</a:t>
                      </a:r>
                      <a:r>
                        <a:rPr lang="uk-UA" sz="1200" baseline="0" dirty="0" smtClean="0"/>
                        <a:t>).</a:t>
                      </a:r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28550"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Відмінки</a:t>
                      </a:r>
                      <a:endParaRPr lang="uk-UA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/>
                        <a:t>Чоловічий і середній рід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Жіночий рід</a:t>
                      </a:r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158684"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Н.</a:t>
                      </a:r>
                    </a:p>
                    <a:p>
                      <a:pPr algn="ctr"/>
                      <a:r>
                        <a:rPr lang="uk-UA" sz="1200" dirty="0" smtClean="0"/>
                        <a:t>Р.</a:t>
                      </a:r>
                    </a:p>
                    <a:p>
                      <a:pPr algn="ctr"/>
                      <a:r>
                        <a:rPr lang="uk-UA" sz="1200" dirty="0" smtClean="0"/>
                        <a:t>Д.</a:t>
                      </a:r>
                    </a:p>
                    <a:p>
                      <a:pPr algn="ctr"/>
                      <a:r>
                        <a:rPr lang="uk-UA" sz="1200" dirty="0" err="1" smtClean="0"/>
                        <a:t>Зн</a:t>
                      </a:r>
                      <a:r>
                        <a:rPr lang="uk-UA" sz="1200" dirty="0" smtClean="0"/>
                        <a:t>.</a:t>
                      </a:r>
                    </a:p>
                    <a:p>
                      <a:pPr algn="ctr"/>
                      <a:r>
                        <a:rPr lang="uk-UA" sz="1200" dirty="0" err="1" smtClean="0"/>
                        <a:t>Ор</a:t>
                      </a:r>
                      <a:r>
                        <a:rPr lang="uk-UA" sz="1200" dirty="0" smtClean="0"/>
                        <a:t>.</a:t>
                      </a:r>
                    </a:p>
                    <a:p>
                      <a:pPr algn="ctr"/>
                      <a:r>
                        <a:rPr lang="uk-UA" sz="1200" dirty="0" smtClean="0"/>
                        <a:t>М.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uk-UA" sz="1200" dirty="0" smtClean="0"/>
                        <a:t>Два</a:t>
                      </a:r>
                    </a:p>
                    <a:p>
                      <a:r>
                        <a:rPr lang="uk-UA" sz="1200" dirty="0" smtClean="0"/>
                        <a:t>Двох</a:t>
                      </a:r>
                    </a:p>
                    <a:p>
                      <a:r>
                        <a:rPr lang="uk-UA" sz="1200" dirty="0" smtClean="0"/>
                        <a:t>Двом</a:t>
                      </a:r>
                    </a:p>
                    <a:p>
                      <a:r>
                        <a:rPr lang="uk-UA" sz="1200" dirty="0" smtClean="0"/>
                        <a:t>Два (двох)</a:t>
                      </a:r>
                    </a:p>
                    <a:p>
                      <a:r>
                        <a:rPr lang="uk-UA" sz="1200" dirty="0" smtClean="0"/>
                        <a:t>Двома</a:t>
                      </a:r>
                    </a:p>
                    <a:p>
                      <a:r>
                        <a:rPr lang="uk-UA" sz="1200" dirty="0" smtClean="0"/>
                        <a:t>(на) двох</a:t>
                      </a:r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uk-UA" sz="1200" dirty="0" smtClean="0"/>
                        <a:t>Дві                         </a:t>
                      </a:r>
                    </a:p>
                    <a:p>
                      <a:r>
                        <a:rPr lang="uk-UA" sz="1200" dirty="0" smtClean="0"/>
                        <a:t>Двох</a:t>
                      </a:r>
                    </a:p>
                    <a:p>
                      <a:r>
                        <a:rPr lang="uk-UA" sz="1200" dirty="0" smtClean="0"/>
                        <a:t>Двом</a:t>
                      </a:r>
                    </a:p>
                    <a:p>
                      <a:r>
                        <a:rPr lang="uk-UA" sz="1200" dirty="0" smtClean="0"/>
                        <a:t>Дві (двох)</a:t>
                      </a:r>
                    </a:p>
                    <a:p>
                      <a:r>
                        <a:rPr lang="uk-UA" sz="1200" dirty="0" smtClean="0"/>
                        <a:t>Двома</a:t>
                      </a:r>
                    </a:p>
                    <a:p>
                      <a:r>
                        <a:rPr lang="uk-UA" sz="1200" dirty="0" smtClean="0"/>
                        <a:t>(на) двох</a:t>
                      </a:r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2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uk-UA" sz="1200" dirty="0" smtClean="0"/>
                        <a:t>Три</a:t>
                      </a:r>
                    </a:p>
                    <a:p>
                      <a:r>
                        <a:rPr lang="uk-UA" sz="1200" dirty="0" smtClean="0"/>
                        <a:t>Трьох</a:t>
                      </a:r>
                    </a:p>
                    <a:p>
                      <a:r>
                        <a:rPr lang="uk-UA" sz="1200" dirty="0" smtClean="0"/>
                        <a:t>Трьом</a:t>
                      </a:r>
                    </a:p>
                    <a:p>
                      <a:r>
                        <a:rPr lang="uk-UA" sz="1200" dirty="0" smtClean="0"/>
                        <a:t>Три (трьох)</a:t>
                      </a:r>
                    </a:p>
                    <a:p>
                      <a:r>
                        <a:rPr lang="uk-UA" sz="1200" dirty="0" smtClean="0"/>
                        <a:t>Трьома</a:t>
                      </a:r>
                    </a:p>
                    <a:p>
                      <a:r>
                        <a:rPr lang="uk-UA" sz="1200" dirty="0" smtClean="0"/>
                        <a:t>(на) трьох</a:t>
                      </a:r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Чотири</a:t>
                      </a:r>
                    </a:p>
                    <a:p>
                      <a:r>
                        <a:rPr lang="uk-UA" sz="1200" dirty="0" smtClean="0"/>
                        <a:t>Чотирьох</a:t>
                      </a:r>
                    </a:p>
                    <a:p>
                      <a:r>
                        <a:rPr lang="uk-UA" sz="1200" dirty="0" smtClean="0"/>
                        <a:t>Чотирьом</a:t>
                      </a:r>
                    </a:p>
                    <a:p>
                      <a:r>
                        <a:rPr lang="uk-UA" sz="1200" dirty="0" smtClean="0"/>
                        <a:t>Чотири (чотирьох)</a:t>
                      </a:r>
                    </a:p>
                    <a:p>
                      <a:r>
                        <a:rPr lang="uk-UA" sz="1200" dirty="0" smtClean="0"/>
                        <a:t>Чотирма</a:t>
                      </a:r>
                    </a:p>
                    <a:p>
                      <a:r>
                        <a:rPr lang="uk-UA" sz="1200" dirty="0" smtClean="0"/>
                        <a:t>(на) чотирьох</a:t>
                      </a:r>
                      <a:endParaRPr lang="uk-UA" sz="1200" dirty="0"/>
                    </a:p>
                  </a:txBody>
                  <a:tcPr/>
                </a:tc>
              </a:tr>
              <a:tr h="313097">
                <a:tc gridSpan="9">
                  <a:txBody>
                    <a:bodyPr/>
                    <a:lstStyle/>
                    <a:p>
                      <a:pPr algn="just"/>
                      <a:r>
                        <a:rPr lang="ru-RU" sz="1200" dirty="0" err="1" smtClean="0"/>
                        <a:t>Відмінювання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числівників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від</a:t>
                      </a:r>
                      <a:r>
                        <a:rPr lang="ru-RU" sz="1200" dirty="0" smtClean="0"/>
                        <a:t> </a:t>
                      </a:r>
                      <a:r>
                        <a:rPr lang="ru-RU" sz="1200" dirty="0" err="1" smtClean="0"/>
                        <a:t>п'яти</a:t>
                      </a:r>
                      <a:r>
                        <a:rPr lang="ru-RU" sz="1200" dirty="0" smtClean="0"/>
                        <a:t> до десяти та </a:t>
                      </a:r>
                      <a:r>
                        <a:rPr lang="ru-RU" sz="1200" dirty="0" err="1" smtClean="0"/>
                        <a:t>числівників</a:t>
                      </a:r>
                      <a:r>
                        <a:rPr lang="ru-RU" sz="1200" dirty="0" smtClean="0"/>
                        <a:t> на –</a:t>
                      </a:r>
                      <a:r>
                        <a:rPr lang="ru-RU" sz="1200" dirty="0" err="1" smtClean="0"/>
                        <a:t>дцять</a:t>
                      </a:r>
                      <a:r>
                        <a:rPr lang="ru-RU" sz="1200" dirty="0" smtClean="0"/>
                        <a:t> і –</a:t>
                      </a:r>
                      <a:r>
                        <a:rPr lang="ru-RU" sz="1200" dirty="0" err="1" smtClean="0"/>
                        <a:t>десят</a:t>
                      </a:r>
                      <a:r>
                        <a:rPr lang="ru-RU" sz="1200" dirty="0" smtClean="0"/>
                        <a:t>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200" dirty="0"/>
                    </a:p>
                  </a:txBody>
                  <a:tcPr/>
                </a:tc>
              </a:tr>
              <a:tr h="1336943"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Н.</a:t>
                      </a:r>
                    </a:p>
                    <a:p>
                      <a:pPr algn="ctr"/>
                      <a:r>
                        <a:rPr lang="uk-UA" sz="1200" dirty="0" smtClean="0"/>
                        <a:t>Р.</a:t>
                      </a:r>
                    </a:p>
                    <a:p>
                      <a:pPr algn="ctr"/>
                      <a:r>
                        <a:rPr lang="uk-UA" sz="1200" dirty="0" smtClean="0"/>
                        <a:t>Д.</a:t>
                      </a:r>
                    </a:p>
                    <a:p>
                      <a:pPr algn="ctr"/>
                      <a:r>
                        <a:rPr lang="uk-UA" sz="1200" dirty="0" err="1" smtClean="0"/>
                        <a:t>Зн</a:t>
                      </a:r>
                      <a:r>
                        <a:rPr lang="uk-UA" sz="1200" dirty="0" smtClean="0"/>
                        <a:t>.</a:t>
                      </a:r>
                    </a:p>
                    <a:p>
                      <a:pPr algn="ctr"/>
                      <a:r>
                        <a:rPr lang="uk-UA" sz="1200" dirty="0" err="1" smtClean="0"/>
                        <a:t>Ор</a:t>
                      </a:r>
                      <a:r>
                        <a:rPr lang="uk-UA" sz="1200" dirty="0" smtClean="0"/>
                        <a:t>.</a:t>
                      </a:r>
                    </a:p>
                    <a:p>
                      <a:pPr algn="ctr"/>
                      <a:r>
                        <a:rPr lang="uk-UA" sz="1200" dirty="0" smtClean="0"/>
                        <a:t>М.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Шість</a:t>
                      </a:r>
                    </a:p>
                    <a:p>
                      <a:r>
                        <a:rPr lang="uk-UA" sz="1200" dirty="0" smtClean="0"/>
                        <a:t>Шести (шістьох)</a:t>
                      </a:r>
                    </a:p>
                    <a:p>
                      <a:r>
                        <a:rPr lang="uk-UA" sz="1200" dirty="0" smtClean="0"/>
                        <a:t>Шести (шістьом)</a:t>
                      </a:r>
                    </a:p>
                    <a:p>
                      <a:r>
                        <a:rPr lang="uk-UA" sz="1200" dirty="0" smtClean="0"/>
                        <a:t>Шість (шістьох)</a:t>
                      </a:r>
                    </a:p>
                    <a:p>
                      <a:r>
                        <a:rPr lang="uk-UA" sz="1200" dirty="0" smtClean="0"/>
                        <a:t>Шістьма (шістьома)</a:t>
                      </a:r>
                    </a:p>
                    <a:p>
                      <a:r>
                        <a:rPr lang="uk-UA" sz="1200" dirty="0" smtClean="0"/>
                        <a:t>(на) шести (шістьох)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uk-UA" sz="1200" dirty="0" smtClean="0"/>
                        <a:t>Дванадцять</a:t>
                      </a:r>
                    </a:p>
                    <a:p>
                      <a:r>
                        <a:rPr lang="uk-UA" sz="1200" dirty="0" smtClean="0"/>
                        <a:t>Дванадцяти (дванадцятьох)</a:t>
                      </a:r>
                    </a:p>
                    <a:p>
                      <a:r>
                        <a:rPr lang="uk-UA" sz="1200" dirty="0" smtClean="0"/>
                        <a:t>Дванадцяти</a:t>
                      </a:r>
                      <a:r>
                        <a:rPr lang="uk-UA" sz="1200" baseline="0" dirty="0" smtClean="0"/>
                        <a:t> (дванадцятьом)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/>
                        <a:t>Дванадцять (дванадцятьох)</a:t>
                      </a:r>
                    </a:p>
                    <a:p>
                      <a:r>
                        <a:rPr lang="uk-UA" sz="1200" dirty="0" smtClean="0"/>
                        <a:t>Дванадцятьма (дванадцятьома)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/>
                        <a:t>(на)</a:t>
                      </a:r>
                      <a:r>
                        <a:rPr lang="uk-UA" sz="1200" baseline="0" dirty="0" smtClean="0"/>
                        <a:t> д</a:t>
                      </a:r>
                      <a:r>
                        <a:rPr lang="uk-UA" sz="1200" dirty="0" smtClean="0"/>
                        <a:t>ванадцяти (дванадцятьох)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2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uk-UA" sz="1200" dirty="0" smtClean="0"/>
                        <a:t>П'ятдесят</a:t>
                      </a:r>
                    </a:p>
                    <a:p>
                      <a:r>
                        <a:rPr lang="uk-UA" sz="1200" dirty="0" smtClean="0"/>
                        <a:t>П'ятдесяти</a:t>
                      </a:r>
                      <a:r>
                        <a:rPr lang="uk-UA" sz="1200" baseline="0" dirty="0" smtClean="0"/>
                        <a:t> (п'ятдесятьох)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/>
                        <a:t>П'ятдесяти</a:t>
                      </a:r>
                      <a:r>
                        <a:rPr lang="uk-UA" sz="1200" baseline="0" dirty="0" smtClean="0"/>
                        <a:t> (п'ятдесятьом)</a:t>
                      </a:r>
                      <a:endParaRPr lang="uk-UA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/>
                        <a:t>П'ятдесят</a:t>
                      </a:r>
                      <a:r>
                        <a:rPr lang="uk-UA" sz="1200" baseline="0" dirty="0" smtClean="0"/>
                        <a:t> (п'ятдесятьох)</a:t>
                      </a:r>
                      <a:endParaRPr lang="uk-UA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/>
                        <a:t>П'ятдесятьма</a:t>
                      </a:r>
                      <a:r>
                        <a:rPr lang="uk-UA" sz="1200" baseline="0" dirty="0" smtClean="0"/>
                        <a:t> (п'ятдесятьома)</a:t>
                      </a:r>
                      <a:endParaRPr lang="uk-UA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/>
                        <a:t>(на) п'ятдесяти</a:t>
                      </a:r>
                      <a:r>
                        <a:rPr lang="uk-UA" sz="1200" baseline="0" dirty="0" smtClean="0"/>
                        <a:t> (п'ятдесятьох)</a:t>
                      </a:r>
                      <a:endParaRPr lang="uk-UA" sz="12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15046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560263"/>
              </p:ext>
            </p:extLst>
          </p:nvPr>
        </p:nvGraphicFramePr>
        <p:xfrm>
          <a:off x="251520" y="548680"/>
          <a:ext cx="8712968" cy="583167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3768"/>
                <a:gridCol w="814474"/>
                <a:gridCol w="1382711"/>
                <a:gridCol w="795531"/>
                <a:gridCol w="1856241"/>
                <a:gridCol w="322001"/>
                <a:gridCol w="2178242"/>
              </a:tblGrid>
              <a:tr h="193144">
                <a:tc gridSpan="7">
                  <a:txBody>
                    <a:bodyPr/>
                    <a:lstStyle/>
                    <a:p>
                      <a:r>
                        <a:rPr lang="uk-UA" sz="1200" dirty="0" smtClean="0"/>
                        <a:t>Відмінювання числівників </a:t>
                      </a:r>
                      <a:r>
                        <a:rPr lang="uk-UA" sz="1200" i="1" dirty="0" smtClean="0"/>
                        <a:t>сорок</a:t>
                      </a:r>
                      <a:r>
                        <a:rPr lang="uk-UA" sz="1200" dirty="0" smtClean="0"/>
                        <a:t>, </a:t>
                      </a:r>
                      <a:r>
                        <a:rPr lang="uk-UA" sz="1200" i="1" dirty="0" smtClean="0"/>
                        <a:t>дев'яносто</a:t>
                      </a:r>
                      <a:r>
                        <a:rPr lang="uk-UA" sz="1200" dirty="0" smtClean="0"/>
                        <a:t>, </a:t>
                      </a:r>
                      <a:r>
                        <a:rPr lang="uk-UA" sz="1200" i="1" dirty="0" smtClean="0"/>
                        <a:t>сто</a:t>
                      </a:r>
                      <a:r>
                        <a:rPr lang="uk-UA" sz="1200" dirty="0" smtClean="0"/>
                        <a:t>. Ці числівники мають лише дві неоднакові відмінкові форми:</a:t>
                      </a:r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81564"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Н., </a:t>
                      </a:r>
                      <a:r>
                        <a:rPr lang="uk-UA" sz="1200" dirty="0" err="1" smtClean="0"/>
                        <a:t>Зн</a:t>
                      </a:r>
                      <a:r>
                        <a:rPr lang="uk-UA" sz="1200" dirty="0" smtClean="0"/>
                        <a:t>.</a:t>
                      </a:r>
                    </a:p>
                    <a:p>
                      <a:pPr algn="ctr"/>
                      <a:r>
                        <a:rPr lang="uk-UA" sz="1200" dirty="0" smtClean="0"/>
                        <a:t>Р.,</a:t>
                      </a:r>
                      <a:r>
                        <a:rPr lang="uk-UA" sz="1200" baseline="0" dirty="0" smtClean="0"/>
                        <a:t> Д., </a:t>
                      </a:r>
                      <a:r>
                        <a:rPr lang="uk-UA" sz="1200" baseline="0" dirty="0" err="1" smtClean="0"/>
                        <a:t>Ор</a:t>
                      </a:r>
                      <a:r>
                        <a:rPr lang="uk-UA" sz="1200" baseline="0" dirty="0" smtClean="0"/>
                        <a:t>., М.</a:t>
                      </a:r>
                      <a:endParaRPr lang="uk-UA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uk-UA" sz="1200" dirty="0" smtClean="0"/>
                        <a:t>Сорок</a:t>
                      </a:r>
                    </a:p>
                    <a:p>
                      <a:r>
                        <a:rPr lang="uk-UA" sz="1200" dirty="0" smtClean="0"/>
                        <a:t>Сорока </a:t>
                      </a:r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uk-UA" sz="1200" dirty="0" smtClean="0"/>
                        <a:t>Дев'яносто</a:t>
                      </a:r>
                    </a:p>
                    <a:p>
                      <a:r>
                        <a:rPr lang="uk-UA" sz="1200" dirty="0" smtClean="0"/>
                        <a:t>Дев'яноста </a:t>
                      </a:r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uk-UA" sz="1200" dirty="0" smtClean="0"/>
                        <a:t>Сто</a:t>
                      </a:r>
                    </a:p>
                    <a:p>
                      <a:r>
                        <a:rPr lang="uk-UA" sz="1200" dirty="0" smtClean="0"/>
                        <a:t>Ста </a:t>
                      </a:r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73364">
                <a:tc gridSpan="7">
                  <a:txBody>
                    <a:bodyPr/>
                    <a:lstStyle/>
                    <a:p>
                      <a:r>
                        <a:rPr lang="uk-UA" sz="1200" dirty="0" smtClean="0"/>
                        <a:t>Відмінювання числівників </a:t>
                      </a:r>
                      <a:r>
                        <a:rPr lang="uk-UA" sz="1200" i="1" dirty="0" smtClean="0"/>
                        <a:t>двісті</a:t>
                      </a:r>
                      <a:r>
                        <a:rPr lang="uk-UA" sz="1200" baseline="0" dirty="0" smtClean="0"/>
                        <a:t> – </a:t>
                      </a:r>
                      <a:r>
                        <a:rPr lang="uk-UA" sz="1200" i="1" baseline="0" dirty="0" smtClean="0"/>
                        <a:t>чотириста</a:t>
                      </a:r>
                      <a:r>
                        <a:rPr lang="uk-UA" sz="1200" baseline="0" dirty="0" smtClean="0"/>
                        <a:t> та числівників на –</a:t>
                      </a:r>
                      <a:r>
                        <a:rPr lang="uk-UA" sz="1200" i="1" baseline="0" dirty="0" err="1" smtClean="0"/>
                        <a:t>сот</a:t>
                      </a:r>
                      <a:r>
                        <a:rPr lang="uk-UA" sz="1200" baseline="0" dirty="0" smtClean="0"/>
                        <a:t>. У цих числівників при відмінюванні змінюються обидві складові частини:</a:t>
                      </a:r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1140300"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Н.</a:t>
                      </a:r>
                    </a:p>
                    <a:p>
                      <a:pPr algn="ctr"/>
                      <a:r>
                        <a:rPr lang="uk-UA" sz="1200" dirty="0" smtClean="0"/>
                        <a:t>Р.</a:t>
                      </a:r>
                    </a:p>
                    <a:p>
                      <a:pPr algn="ctr"/>
                      <a:r>
                        <a:rPr lang="uk-UA" sz="1200" dirty="0" smtClean="0"/>
                        <a:t>Д.</a:t>
                      </a:r>
                    </a:p>
                    <a:p>
                      <a:pPr algn="ctr"/>
                      <a:r>
                        <a:rPr lang="uk-UA" sz="1200" dirty="0" err="1" smtClean="0"/>
                        <a:t>Зн</a:t>
                      </a:r>
                      <a:r>
                        <a:rPr lang="uk-UA" sz="1200" dirty="0" smtClean="0"/>
                        <a:t>.</a:t>
                      </a:r>
                    </a:p>
                    <a:p>
                      <a:pPr algn="ctr"/>
                      <a:r>
                        <a:rPr lang="uk-UA" sz="1200" dirty="0" err="1" smtClean="0"/>
                        <a:t>Ор</a:t>
                      </a:r>
                      <a:r>
                        <a:rPr lang="uk-UA" sz="1200" dirty="0" smtClean="0"/>
                        <a:t>.</a:t>
                      </a:r>
                    </a:p>
                    <a:p>
                      <a:pPr algn="ctr"/>
                      <a:r>
                        <a:rPr lang="uk-UA" sz="1200" dirty="0" smtClean="0"/>
                        <a:t>М.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uk-UA" sz="1200" dirty="0" smtClean="0"/>
                        <a:t>Двісті</a:t>
                      </a:r>
                    </a:p>
                    <a:p>
                      <a:r>
                        <a:rPr lang="uk-UA" sz="1200" dirty="0" smtClean="0"/>
                        <a:t>Двохсот</a:t>
                      </a:r>
                    </a:p>
                    <a:p>
                      <a:r>
                        <a:rPr lang="uk-UA" sz="1200" dirty="0" smtClean="0"/>
                        <a:t>Двомстам</a:t>
                      </a:r>
                    </a:p>
                    <a:p>
                      <a:r>
                        <a:rPr lang="uk-UA" sz="1200" dirty="0" smtClean="0"/>
                        <a:t>Двісті</a:t>
                      </a:r>
                    </a:p>
                    <a:p>
                      <a:r>
                        <a:rPr lang="uk-UA" sz="1200" dirty="0" smtClean="0"/>
                        <a:t>Двомастами</a:t>
                      </a:r>
                    </a:p>
                    <a:p>
                      <a:r>
                        <a:rPr lang="uk-UA" sz="1200" dirty="0" smtClean="0"/>
                        <a:t>(на) двохстах</a:t>
                      </a:r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uk-UA" sz="1200" dirty="0" smtClean="0"/>
                        <a:t>Триста</a:t>
                      </a:r>
                    </a:p>
                    <a:p>
                      <a:r>
                        <a:rPr lang="uk-UA" sz="1200" dirty="0" smtClean="0"/>
                        <a:t>Трьохсот</a:t>
                      </a:r>
                    </a:p>
                    <a:p>
                      <a:r>
                        <a:rPr lang="uk-UA" sz="1200" dirty="0" smtClean="0"/>
                        <a:t>Трьомстам</a:t>
                      </a:r>
                    </a:p>
                    <a:p>
                      <a:r>
                        <a:rPr lang="uk-UA" sz="1200" dirty="0" smtClean="0"/>
                        <a:t>Триста</a:t>
                      </a:r>
                    </a:p>
                    <a:p>
                      <a:r>
                        <a:rPr lang="uk-UA" sz="1200" dirty="0" smtClean="0"/>
                        <a:t>Трьомастами</a:t>
                      </a:r>
                    </a:p>
                    <a:p>
                      <a:r>
                        <a:rPr lang="uk-UA" sz="1200" dirty="0" smtClean="0"/>
                        <a:t>(на) трьохстах</a:t>
                      </a:r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uk-UA" sz="1200" dirty="0" smtClean="0"/>
                        <a:t>П'ятсот</a:t>
                      </a:r>
                    </a:p>
                    <a:p>
                      <a:r>
                        <a:rPr lang="uk-UA" sz="1200" dirty="0" smtClean="0"/>
                        <a:t>П'ятисот</a:t>
                      </a:r>
                    </a:p>
                    <a:p>
                      <a:r>
                        <a:rPr lang="uk-UA" sz="1200" dirty="0" smtClean="0"/>
                        <a:t>П'ятистам</a:t>
                      </a:r>
                    </a:p>
                    <a:p>
                      <a:r>
                        <a:rPr lang="uk-UA" sz="1200" dirty="0" smtClean="0"/>
                        <a:t>П'ятсот</a:t>
                      </a:r>
                    </a:p>
                    <a:p>
                      <a:r>
                        <a:rPr lang="uk-UA" sz="1200" dirty="0" smtClean="0"/>
                        <a:t>П'ятьмастами</a:t>
                      </a:r>
                      <a:r>
                        <a:rPr lang="uk-UA" sz="1200" baseline="0" dirty="0" smtClean="0"/>
                        <a:t> (п'ятьомастами)</a:t>
                      </a:r>
                    </a:p>
                    <a:p>
                      <a:r>
                        <a:rPr lang="uk-UA" sz="1200" baseline="0" dirty="0" smtClean="0"/>
                        <a:t>(на) п'ятистах </a:t>
                      </a:r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96551">
                <a:tc gridSpan="7">
                  <a:txBody>
                    <a:bodyPr/>
                    <a:lstStyle/>
                    <a:p>
                      <a:r>
                        <a:rPr lang="uk-UA" sz="1200" dirty="0" smtClean="0"/>
                        <a:t>Числівники</a:t>
                      </a:r>
                      <a:r>
                        <a:rPr lang="uk-UA" sz="1200" baseline="0" dirty="0" smtClean="0"/>
                        <a:t> </a:t>
                      </a:r>
                      <a:r>
                        <a:rPr lang="uk-UA" sz="1200" i="1" baseline="0" dirty="0" smtClean="0"/>
                        <a:t>тисяча, мільйон, мільярд, нуль </a:t>
                      </a:r>
                      <a:r>
                        <a:rPr lang="uk-UA" sz="1200" baseline="0" dirty="0" smtClean="0"/>
                        <a:t>відмінюються як іменники, що належать до відповідних відмін.</a:t>
                      </a:r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81564">
                <a:tc gridSpan="7">
                  <a:txBody>
                    <a:bodyPr/>
                    <a:lstStyle/>
                    <a:p>
                      <a:r>
                        <a:rPr lang="uk-UA" sz="1200" dirty="0" smtClean="0"/>
                        <a:t>Відмінювання збірних числівників у непрямих відмінках збігається</a:t>
                      </a:r>
                      <a:r>
                        <a:rPr lang="uk-UA" sz="1200" baseline="0" dirty="0" smtClean="0"/>
                        <a:t> з відмінюванням відповідних кількісних числівників: </a:t>
                      </a:r>
                      <a:r>
                        <a:rPr lang="uk-UA" sz="1200" i="1" baseline="0" dirty="0" smtClean="0"/>
                        <a:t>п'ятеро - п'ятьох, п'ятьом, п'ятеро (п'ятьох), п'ятьома, (на) п'ятьох.</a:t>
                      </a:r>
                      <a:endParaRPr lang="uk-UA" sz="1200" i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53585">
                <a:tc gridSpan="7">
                  <a:txBody>
                    <a:bodyPr/>
                    <a:lstStyle/>
                    <a:p>
                      <a:r>
                        <a:rPr lang="uk-UA" sz="1200" dirty="0" smtClean="0"/>
                        <a:t>При відмінюванні дробових числівників перша частина змінюється як кількісний</a:t>
                      </a:r>
                      <a:r>
                        <a:rPr lang="uk-UA" sz="1200" baseline="0" dirty="0" smtClean="0"/>
                        <a:t> числівник, а друга – як порядковий.</a:t>
                      </a:r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11313">
                <a:tc gridSpan="7">
                  <a:txBody>
                    <a:bodyPr/>
                    <a:lstStyle/>
                    <a:p>
                      <a:r>
                        <a:rPr lang="uk-UA" sz="1200" dirty="0" smtClean="0"/>
                        <a:t>У складених кількісних числівників відмінюються всі складові</a:t>
                      </a:r>
                      <a:r>
                        <a:rPr lang="uk-UA" sz="1200" baseline="0" dirty="0" smtClean="0"/>
                        <a:t> частини: </a:t>
                      </a:r>
                      <a:r>
                        <a:rPr lang="uk-UA" sz="1200" i="1" baseline="0" dirty="0" smtClean="0"/>
                        <a:t>двісті тридцять шість – двохсот тридцяти шести</a:t>
                      </a:r>
                      <a:r>
                        <a:rPr lang="uk-UA" sz="1200" baseline="0" dirty="0" smtClean="0"/>
                        <a:t>.</a:t>
                      </a:r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30785">
                <a:tc gridSpan="7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/>
                        <a:t>У складених порядкових числівників відмінюється лише останній компонент</a:t>
                      </a:r>
                      <a:r>
                        <a:rPr lang="uk-UA" sz="1200" baseline="0" dirty="0" smtClean="0"/>
                        <a:t>: </a:t>
                      </a:r>
                      <a:r>
                        <a:rPr lang="uk-UA" sz="1200" i="1" baseline="0" dirty="0" smtClean="0"/>
                        <a:t>двісті тридцять шостий – двісті тридцять шостого.</a:t>
                      </a:r>
                      <a:endParaRPr lang="uk-UA" sz="1200" i="1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39873">
                <a:tc gridSpan="7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i="0" dirty="0" smtClean="0"/>
                        <a:t>Відмінювання числівників </a:t>
                      </a:r>
                      <a:r>
                        <a:rPr lang="uk-UA" sz="1200" i="1" dirty="0" smtClean="0"/>
                        <a:t>обоє, обидва, обидві: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812624">
                <a:tc gridSpan="2">
                  <a:txBody>
                    <a:bodyPr/>
                    <a:lstStyle/>
                    <a:p>
                      <a:pPr algn="ctr"/>
                      <a:r>
                        <a:rPr lang="uk-UA" sz="1200" dirty="0" smtClean="0"/>
                        <a:t>Н.</a:t>
                      </a:r>
                    </a:p>
                    <a:p>
                      <a:pPr algn="ctr"/>
                      <a:r>
                        <a:rPr lang="uk-UA" sz="1200" dirty="0" smtClean="0"/>
                        <a:t>Р.</a:t>
                      </a:r>
                    </a:p>
                    <a:p>
                      <a:pPr algn="ctr"/>
                      <a:r>
                        <a:rPr lang="uk-UA" sz="1200" dirty="0" smtClean="0"/>
                        <a:t>Д.</a:t>
                      </a:r>
                    </a:p>
                    <a:p>
                      <a:pPr algn="ctr"/>
                      <a:r>
                        <a:rPr lang="uk-UA" sz="1200" dirty="0" err="1" smtClean="0"/>
                        <a:t>Зн</a:t>
                      </a:r>
                      <a:r>
                        <a:rPr lang="uk-UA" sz="1200" dirty="0" smtClean="0"/>
                        <a:t>.</a:t>
                      </a:r>
                    </a:p>
                    <a:p>
                      <a:pPr algn="ctr"/>
                      <a:r>
                        <a:rPr lang="uk-UA" sz="1200" dirty="0" err="1" smtClean="0"/>
                        <a:t>Ор</a:t>
                      </a:r>
                      <a:r>
                        <a:rPr lang="uk-UA" sz="1200" dirty="0" smtClean="0"/>
                        <a:t>.</a:t>
                      </a:r>
                    </a:p>
                    <a:p>
                      <a:pPr algn="ctr"/>
                      <a:r>
                        <a:rPr lang="uk-UA" sz="1200" dirty="0" smtClean="0"/>
                        <a:t>М.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uk-UA" sz="1200" dirty="0" smtClean="0"/>
                        <a:t>Обоє</a:t>
                      </a:r>
                    </a:p>
                    <a:p>
                      <a:r>
                        <a:rPr lang="uk-UA" sz="1200" dirty="0" smtClean="0"/>
                        <a:t>Обох</a:t>
                      </a:r>
                    </a:p>
                    <a:p>
                      <a:r>
                        <a:rPr lang="uk-UA" sz="1200" dirty="0" smtClean="0"/>
                        <a:t>Обом</a:t>
                      </a:r>
                    </a:p>
                    <a:p>
                      <a:r>
                        <a:rPr lang="uk-UA" sz="1200" dirty="0" smtClean="0"/>
                        <a:t>як Н. та Р.</a:t>
                      </a:r>
                    </a:p>
                    <a:p>
                      <a:r>
                        <a:rPr lang="uk-UA" sz="1200" dirty="0" smtClean="0"/>
                        <a:t>Обома</a:t>
                      </a:r>
                    </a:p>
                    <a:p>
                      <a:r>
                        <a:rPr lang="uk-UA" sz="1200" dirty="0" smtClean="0"/>
                        <a:t>(на) обох</a:t>
                      </a:r>
                      <a:endParaRPr lang="uk-UA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uk-UA" sz="1200" dirty="0" smtClean="0"/>
                        <a:t>Обидва</a:t>
                      </a:r>
                    </a:p>
                    <a:p>
                      <a:r>
                        <a:rPr lang="uk-UA" sz="1200" dirty="0" smtClean="0"/>
                        <a:t>Обох</a:t>
                      </a:r>
                    </a:p>
                    <a:p>
                      <a:r>
                        <a:rPr lang="uk-UA" sz="1200" dirty="0" smtClean="0"/>
                        <a:t>Обом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/>
                        <a:t>як Н. та Р.</a:t>
                      </a:r>
                    </a:p>
                    <a:p>
                      <a:r>
                        <a:rPr lang="uk-UA" sz="1200" dirty="0" smtClean="0"/>
                        <a:t>Обома</a:t>
                      </a:r>
                    </a:p>
                    <a:p>
                      <a:r>
                        <a:rPr lang="uk-UA" sz="1200" dirty="0" smtClean="0"/>
                        <a:t>(на) обох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Обидві</a:t>
                      </a:r>
                    </a:p>
                    <a:p>
                      <a:r>
                        <a:rPr lang="uk-UA" sz="1200" dirty="0" smtClean="0"/>
                        <a:t>Обох</a:t>
                      </a:r>
                    </a:p>
                    <a:p>
                      <a:r>
                        <a:rPr lang="uk-UA" sz="1200" dirty="0" smtClean="0"/>
                        <a:t>Обом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dirty="0" smtClean="0"/>
                        <a:t>як Н. та Р.</a:t>
                      </a:r>
                    </a:p>
                    <a:p>
                      <a:r>
                        <a:rPr lang="uk-UA" sz="1200" dirty="0" smtClean="0"/>
                        <a:t>Обома</a:t>
                      </a:r>
                    </a:p>
                    <a:p>
                      <a:r>
                        <a:rPr lang="uk-UA" sz="1200" dirty="0" smtClean="0"/>
                        <a:t>(на) обох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53548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39552" y="332656"/>
            <a:ext cx="8064896" cy="86409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ЗАЙМЕННИК</a:t>
            </a:r>
            <a:endParaRPr lang="uk-UA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1252563"/>
            <a:ext cx="83529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 smtClean="0"/>
              <a:t>Самостійна частина мови, яка вказує на предмети, ознаки, кількість, але не називає їх. </a:t>
            </a:r>
            <a:endParaRPr lang="uk-UA" i="1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808449"/>
              </p:ext>
            </p:extLst>
          </p:nvPr>
        </p:nvGraphicFramePr>
        <p:xfrm>
          <a:off x="747370" y="1900885"/>
          <a:ext cx="7848872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24436"/>
                <a:gridCol w="3924436"/>
              </a:tblGrid>
              <a:tr h="288032">
                <a:tc gridSpan="2">
                  <a:txBody>
                    <a:bodyPr/>
                    <a:lstStyle/>
                    <a:p>
                      <a:pPr algn="ctr"/>
                      <a:r>
                        <a:rPr lang="uk-UA" sz="1400" b="1" dirty="0" smtClean="0"/>
                        <a:t>Розряди займенників</a:t>
                      </a:r>
                      <a:endParaRPr lang="uk-UA" sz="14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272339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uk-UA" sz="1400" i="0" baseline="0" dirty="0" smtClean="0">
                          <a:solidFill>
                            <a:schemeClr val="tx1"/>
                          </a:solidFill>
                        </a:rPr>
                        <a:t>Особові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uk-UA" sz="1400" i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i="0" baseline="0" dirty="0" smtClean="0">
                          <a:solidFill>
                            <a:schemeClr val="tx1"/>
                          </a:solidFill>
                        </a:rPr>
                        <a:t>Зворотний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uk-UA" sz="1400" i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i="0" baseline="0" dirty="0" smtClean="0">
                          <a:solidFill>
                            <a:schemeClr val="tx1"/>
                          </a:solidFill>
                        </a:rPr>
                        <a:t>Присвійні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uk-UA" sz="1400" i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i="0" baseline="0" dirty="0" smtClean="0">
                          <a:solidFill>
                            <a:schemeClr val="tx1"/>
                          </a:solidFill>
                        </a:rPr>
                        <a:t>Питальні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uk-UA" sz="1400" i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i="0" baseline="0" dirty="0" smtClean="0">
                          <a:solidFill>
                            <a:schemeClr val="tx1"/>
                          </a:solidFill>
                        </a:rPr>
                        <a:t>Заперечні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uk-UA" sz="1400" i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i="0" baseline="0" dirty="0" smtClean="0">
                          <a:solidFill>
                            <a:schemeClr val="tx1"/>
                          </a:solidFill>
                        </a:rPr>
                        <a:t>Відносні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uk-UA" sz="1400" i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i="0" baseline="0" dirty="0" smtClean="0">
                          <a:solidFill>
                            <a:schemeClr val="tx1"/>
                          </a:solidFill>
                        </a:rPr>
                        <a:t>Вказівні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uk-UA" sz="1400" i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i="0" baseline="0" dirty="0" smtClean="0">
                          <a:solidFill>
                            <a:schemeClr val="tx1"/>
                          </a:solidFill>
                        </a:rPr>
                        <a:t>Означальні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uk-UA" sz="1400" i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uk-UA" sz="1400" i="0" baseline="0" dirty="0" smtClean="0">
                          <a:solidFill>
                            <a:schemeClr val="tx1"/>
                          </a:solidFill>
                        </a:rPr>
                        <a:t>Неозначені </a:t>
                      </a:r>
                      <a:endParaRPr lang="uk-UA" sz="140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Я, ти, ми, ви, він, вона, воно, вони</a:t>
                      </a:r>
                    </a:p>
                    <a:p>
                      <a:pPr marL="0" indent="0">
                        <a:buNone/>
                      </a:pPr>
                      <a:endParaRPr lang="uk-UA" sz="1400" i="1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Себе</a:t>
                      </a:r>
                    </a:p>
                    <a:p>
                      <a:pPr marL="0" indent="0">
                        <a:buNone/>
                      </a:pPr>
                      <a:endParaRPr lang="uk-UA" sz="1400" i="1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Мій, твій, наш, ваш, його, її, їхній, свій</a:t>
                      </a:r>
                    </a:p>
                    <a:p>
                      <a:pPr marL="0" indent="0">
                        <a:buNone/>
                      </a:pPr>
                      <a:endParaRPr lang="uk-UA" sz="1400" i="1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Хто? Що? Який? Чий? Котрий? Скільки?</a:t>
                      </a:r>
                    </a:p>
                    <a:p>
                      <a:pPr marL="0" indent="0">
                        <a:buNone/>
                      </a:pPr>
                      <a:endParaRPr lang="uk-UA" sz="1400" i="1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Ніхто, ніщо, нічий, ніякий,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 ніскільки, нікотрий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Хто, що, який, чий, котрий, скільки</a:t>
                      </a:r>
                    </a:p>
                    <a:p>
                      <a:pPr marL="0" indent="0">
                        <a:buNone/>
                      </a:pPr>
                      <a:endParaRPr lang="uk-UA" sz="1400" i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Цей, той, такий, стільки</a:t>
                      </a:r>
                    </a:p>
                    <a:p>
                      <a:pPr marL="0" indent="0">
                        <a:buNone/>
                      </a:pPr>
                      <a:endParaRPr lang="uk-UA" sz="1400" i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indent="0">
                        <a:buNone/>
                      </a:pP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Всякий, весь, кожний (кожен), інший, сам, самий, жодний (жоден)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Дехто, дещо, деякий, хтось, щось, що-небудь, хто-небудь, якийсь, будь-який, будь-хто, будь-що, абихто, абищо, абиякий, хтозна-що, казна-що, казна-хто.</a:t>
                      </a:r>
                      <a:endParaRPr lang="uk-UA" sz="1400" i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951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089394"/>
              </p:ext>
            </p:extLst>
          </p:nvPr>
        </p:nvGraphicFramePr>
        <p:xfrm>
          <a:off x="755576" y="404664"/>
          <a:ext cx="7776864" cy="59372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44216"/>
                <a:gridCol w="1944216"/>
                <a:gridCol w="1944216"/>
                <a:gridCol w="1944216"/>
              </a:tblGrid>
              <a:tr h="274655">
                <a:tc gridSpan="4">
                  <a:txBody>
                    <a:bodyPr/>
                    <a:lstStyle/>
                    <a:p>
                      <a:pPr algn="ctr"/>
                      <a:r>
                        <a:rPr lang="uk-UA" sz="1600" b="1" dirty="0" smtClean="0"/>
                        <a:t>Відмінювання займенників</a:t>
                      </a:r>
                      <a:endParaRPr lang="uk-UA" sz="16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</a:tr>
              <a:tr h="648175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/>
                        <a:t>Розряди займенників</a:t>
                      </a:r>
                      <a:endParaRPr lang="uk-U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/>
                        <a:t>Відмінюються як прикметники твердої групи</a:t>
                      </a:r>
                      <a:endParaRPr lang="uk-UA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 smtClean="0"/>
                        <a:t>Відмінюються як прикметники м'якої групи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/>
                        <a:t>Відмінюються як числівник</a:t>
                      </a:r>
                      <a:r>
                        <a:rPr lang="uk-UA" sz="1600" b="1" baseline="0" dirty="0" smtClean="0"/>
                        <a:t> </a:t>
                      </a:r>
                      <a:r>
                        <a:rPr lang="uk-UA" sz="1600" b="1" i="1" baseline="0" dirty="0" smtClean="0"/>
                        <a:t>два</a:t>
                      </a:r>
                      <a:endParaRPr lang="uk-UA" sz="1600" b="1" i="1" dirty="0"/>
                    </a:p>
                  </a:txBody>
                  <a:tcPr/>
                </a:tc>
              </a:tr>
              <a:tr h="2727735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Відносно-питальний</a:t>
                      </a:r>
                    </a:p>
                    <a:p>
                      <a:endParaRPr lang="uk-UA" sz="1600" dirty="0" smtClean="0"/>
                    </a:p>
                    <a:p>
                      <a:r>
                        <a:rPr lang="uk-UA" sz="1600" dirty="0" smtClean="0"/>
                        <a:t>Вказівний</a:t>
                      </a:r>
                    </a:p>
                    <a:p>
                      <a:endParaRPr lang="uk-UA" sz="1600" dirty="0" smtClean="0"/>
                    </a:p>
                    <a:p>
                      <a:r>
                        <a:rPr lang="uk-UA" sz="1600" dirty="0" smtClean="0"/>
                        <a:t>Означальні</a:t>
                      </a:r>
                    </a:p>
                    <a:p>
                      <a:endParaRPr lang="uk-UA" sz="1600" dirty="0" smtClean="0"/>
                    </a:p>
                    <a:p>
                      <a:endParaRPr lang="uk-UA" sz="1600" dirty="0" smtClean="0"/>
                    </a:p>
                    <a:p>
                      <a:endParaRPr lang="uk-UA" sz="1600" dirty="0" smtClean="0"/>
                    </a:p>
                    <a:p>
                      <a:r>
                        <a:rPr lang="uk-UA" sz="1600" dirty="0" smtClean="0"/>
                        <a:t>Питально-відносні</a:t>
                      </a:r>
                    </a:p>
                    <a:p>
                      <a:endParaRPr lang="uk-UA" sz="1600" dirty="0" smtClean="0"/>
                    </a:p>
                    <a:p>
                      <a:r>
                        <a:rPr lang="uk-UA" sz="1600" dirty="0" smtClean="0"/>
                        <a:t>Присвійні</a:t>
                      </a:r>
                    </a:p>
                    <a:p>
                      <a:endParaRPr lang="uk-UA" sz="1600" dirty="0" smtClean="0"/>
                    </a:p>
                    <a:p>
                      <a:r>
                        <a:rPr lang="uk-UA" sz="1600" dirty="0" smtClean="0"/>
                        <a:t>Неозначені</a:t>
                      </a:r>
                    </a:p>
                    <a:p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1600" i="1" dirty="0" smtClean="0"/>
                    </a:p>
                    <a:p>
                      <a:pPr algn="ctr"/>
                      <a:endParaRPr lang="uk-UA" sz="1600" i="1" dirty="0" smtClean="0"/>
                    </a:p>
                    <a:p>
                      <a:pPr algn="ctr"/>
                      <a:endParaRPr lang="uk-UA" sz="1600" i="1" dirty="0" smtClean="0"/>
                    </a:p>
                    <a:p>
                      <a:pPr algn="ctr"/>
                      <a:endParaRPr lang="uk-UA" sz="1600" i="1" dirty="0" smtClean="0"/>
                    </a:p>
                    <a:p>
                      <a:pPr algn="ctr"/>
                      <a:endParaRPr lang="uk-UA" sz="1600" i="1" dirty="0" smtClean="0"/>
                    </a:p>
                    <a:p>
                      <a:pPr algn="ctr"/>
                      <a:r>
                        <a:rPr lang="uk-UA" sz="1600" i="1" dirty="0" smtClean="0"/>
                        <a:t>Сам, самий, кожен, жоден, всякий, інший</a:t>
                      </a:r>
                    </a:p>
                    <a:p>
                      <a:pPr algn="ctr"/>
                      <a:endParaRPr lang="uk-UA" sz="1600" i="1" dirty="0" smtClean="0"/>
                    </a:p>
                    <a:p>
                      <a:pPr algn="ctr"/>
                      <a:r>
                        <a:rPr lang="uk-UA" sz="1600" i="1" dirty="0" smtClean="0"/>
                        <a:t>Який, котрий</a:t>
                      </a:r>
                    </a:p>
                    <a:p>
                      <a:pPr algn="ctr"/>
                      <a:endParaRPr lang="uk-UA" sz="1600" i="1" dirty="0" smtClean="0"/>
                    </a:p>
                    <a:p>
                      <a:pPr algn="ctr"/>
                      <a:r>
                        <a:rPr lang="uk-UA" sz="1600" i="1" dirty="0" smtClean="0"/>
                        <a:t>Наш, ваш</a:t>
                      </a:r>
                      <a:endParaRPr lang="uk-UA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sz="1600" i="1" dirty="0" smtClean="0"/>
                    </a:p>
                    <a:p>
                      <a:pPr algn="ctr"/>
                      <a:endParaRPr lang="uk-UA" sz="1600" i="1" dirty="0" smtClean="0"/>
                    </a:p>
                    <a:p>
                      <a:pPr algn="ctr"/>
                      <a:endParaRPr lang="uk-UA" sz="1600" i="1" dirty="0" smtClean="0"/>
                    </a:p>
                    <a:p>
                      <a:pPr algn="ctr"/>
                      <a:endParaRPr lang="uk-UA" sz="1600" i="1" dirty="0" smtClean="0"/>
                    </a:p>
                    <a:p>
                      <a:pPr algn="ctr"/>
                      <a:endParaRPr lang="uk-UA" sz="1600" i="1" dirty="0" smtClean="0"/>
                    </a:p>
                    <a:p>
                      <a:pPr algn="ctr"/>
                      <a:endParaRPr lang="uk-UA" sz="1600" i="1" dirty="0" smtClean="0"/>
                    </a:p>
                    <a:p>
                      <a:pPr algn="ctr"/>
                      <a:endParaRPr lang="uk-UA" sz="1600" i="1" dirty="0" smtClean="0"/>
                    </a:p>
                    <a:p>
                      <a:pPr algn="ctr"/>
                      <a:endParaRPr lang="uk-UA" sz="1600" i="1" dirty="0" smtClean="0"/>
                    </a:p>
                    <a:p>
                      <a:pPr algn="ctr"/>
                      <a:endParaRPr lang="uk-UA" sz="1600" i="1" dirty="0" smtClean="0"/>
                    </a:p>
                    <a:p>
                      <a:pPr algn="ctr"/>
                      <a:r>
                        <a:rPr lang="uk-UA" sz="1600" i="1" dirty="0" smtClean="0"/>
                        <a:t>Чий</a:t>
                      </a:r>
                    </a:p>
                    <a:p>
                      <a:pPr algn="ctr"/>
                      <a:endParaRPr lang="uk-UA" sz="1600" i="1" dirty="0" smtClean="0"/>
                    </a:p>
                    <a:p>
                      <a:pPr algn="ctr"/>
                      <a:r>
                        <a:rPr lang="uk-UA" sz="1600" i="1" dirty="0" smtClean="0"/>
                        <a:t>Їхній</a:t>
                      </a:r>
                    </a:p>
                    <a:p>
                      <a:pPr algn="ctr"/>
                      <a:endParaRPr lang="uk-UA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i="1" dirty="0" smtClean="0"/>
                        <a:t>Скільки</a:t>
                      </a:r>
                    </a:p>
                    <a:p>
                      <a:pPr algn="ctr"/>
                      <a:endParaRPr lang="uk-UA" sz="1600" i="1" dirty="0" smtClean="0"/>
                    </a:p>
                    <a:p>
                      <a:pPr algn="ctr"/>
                      <a:endParaRPr lang="uk-UA" sz="1600" i="1" dirty="0" smtClean="0"/>
                    </a:p>
                    <a:p>
                      <a:pPr algn="ctr"/>
                      <a:r>
                        <a:rPr lang="uk-UA" sz="1600" i="1" dirty="0" smtClean="0"/>
                        <a:t>Стільки</a:t>
                      </a:r>
                    </a:p>
                    <a:p>
                      <a:pPr algn="ctr"/>
                      <a:endParaRPr lang="uk-UA" sz="1600" i="1" dirty="0" smtClean="0"/>
                    </a:p>
                    <a:p>
                      <a:pPr algn="ctr"/>
                      <a:endParaRPr lang="uk-UA" sz="1600" i="1" dirty="0" smtClean="0"/>
                    </a:p>
                    <a:p>
                      <a:pPr algn="ctr"/>
                      <a:endParaRPr lang="uk-UA" sz="1600" i="1" dirty="0" smtClean="0"/>
                    </a:p>
                    <a:p>
                      <a:pPr algn="ctr"/>
                      <a:endParaRPr lang="uk-UA" sz="1600" i="1" dirty="0" smtClean="0"/>
                    </a:p>
                    <a:p>
                      <a:pPr algn="ctr"/>
                      <a:endParaRPr lang="uk-UA" sz="1600" i="1" dirty="0" smtClean="0"/>
                    </a:p>
                    <a:p>
                      <a:pPr algn="ctr"/>
                      <a:endParaRPr lang="uk-UA" sz="1600" i="1" dirty="0" smtClean="0"/>
                    </a:p>
                    <a:p>
                      <a:pPr algn="ctr"/>
                      <a:endParaRPr lang="uk-UA" sz="1600" i="1" dirty="0" smtClean="0"/>
                    </a:p>
                    <a:p>
                      <a:pPr algn="ctr"/>
                      <a:endParaRPr lang="uk-UA" sz="1600" i="1" dirty="0" smtClean="0"/>
                    </a:p>
                    <a:p>
                      <a:pPr algn="ctr"/>
                      <a:endParaRPr lang="uk-UA" sz="1600" i="1" dirty="0" smtClean="0"/>
                    </a:p>
                    <a:p>
                      <a:pPr algn="ctr"/>
                      <a:r>
                        <a:rPr lang="uk-UA" sz="1600" i="1" dirty="0" smtClean="0"/>
                        <a:t>Хтозна-скільки </a:t>
                      </a:r>
                      <a:endParaRPr lang="uk-UA" sz="1600" i="1" dirty="0"/>
                    </a:p>
                  </a:txBody>
                  <a:tcPr/>
                </a:tc>
              </a:tr>
              <a:tr h="1029956">
                <a:tc gridSpan="4">
                  <a:txBody>
                    <a:bodyPr/>
                    <a:lstStyle/>
                    <a:p>
                      <a:r>
                        <a:rPr lang="uk-UA" sz="1600" dirty="0" smtClean="0"/>
                        <a:t>З частками </a:t>
                      </a:r>
                      <a:r>
                        <a:rPr lang="uk-UA" sz="1600" i="1" dirty="0" smtClean="0"/>
                        <a:t>будь-, небудь-,</a:t>
                      </a:r>
                      <a:r>
                        <a:rPr lang="uk-UA" sz="1600" i="1" baseline="0" dirty="0" smtClean="0"/>
                        <a:t> казна-, хтозна- </a:t>
                      </a:r>
                      <a:r>
                        <a:rPr lang="uk-UA" sz="1600" baseline="0" dirty="0" smtClean="0"/>
                        <a:t>займенники пишуться через дефіс, а з частками </a:t>
                      </a:r>
                      <a:r>
                        <a:rPr lang="uk-UA" sz="1600" i="1" baseline="0" dirty="0" smtClean="0"/>
                        <a:t>аби-, де-, -</a:t>
                      </a:r>
                      <a:r>
                        <a:rPr lang="uk-UA" sz="1600" i="1" baseline="0" dirty="0" err="1" smtClean="0"/>
                        <a:t>сь</a:t>
                      </a:r>
                      <a:r>
                        <a:rPr lang="uk-UA" sz="1600" i="1" baseline="0" dirty="0" smtClean="0"/>
                        <a:t> – </a:t>
                      </a:r>
                      <a:r>
                        <a:rPr lang="uk-UA" sz="1600" baseline="0" dirty="0" smtClean="0"/>
                        <a:t>разом.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147666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7871260"/>
              </p:ext>
            </p:extLst>
          </p:nvPr>
        </p:nvGraphicFramePr>
        <p:xfrm>
          <a:off x="539552" y="1124744"/>
          <a:ext cx="8208912" cy="45291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/>
                <a:gridCol w="2736304"/>
                <a:gridCol w="2736304"/>
              </a:tblGrid>
              <a:tr h="360040">
                <a:tc gridSpan="3">
                  <a:txBody>
                    <a:bodyPr/>
                    <a:lstStyle/>
                    <a:p>
                      <a:pPr algn="ctr"/>
                      <a:r>
                        <a:rPr lang="uk-UA" b="1" dirty="0" smtClean="0"/>
                        <a:t>Правопис частки НЕ з частинами мови</a:t>
                      </a:r>
                      <a:endParaRPr lang="uk-UA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uk-UA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uk-UA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354320">
                <a:tc gridSpan="2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Разом 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Окремо</a:t>
                      </a:r>
                      <a:endParaRPr lang="uk-UA" dirty="0"/>
                    </a:p>
                  </a:txBody>
                  <a:tcPr/>
                </a:tc>
              </a:tr>
              <a:tr h="675075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без НЕ </a:t>
                      </a:r>
                      <a:r>
                        <a:rPr lang="uk-UA" dirty="0" err="1" smtClean="0"/>
                        <a:t>не</a:t>
                      </a:r>
                      <a:r>
                        <a:rPr lang="uk-UA" dirty="0" smtClean="0"/>
                        <a:t> вживається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з часткою означають одне поняття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не становлять одного поняття; є заперечення</a:t>
                      </a:r>
                      <a:endParaRPr lang="uk-UA" dirty="0"/>
                    </a:p>
                  </a:txBody>
                  <a:tcPr/>
                </a:tc>
              </a:tr>
              <a:tr h="321597">
                <a:tc gridSpan="3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ІМЕННИК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675075">
                <a:tc>
                  <a:txBody>
                    <a:bodyPr/>
                    <a:lstStyle/>
                    <a:p>
                      <a:pPr algn="ctr"/>
                      <a:r>
                        <a:rPr lang="uk-UA" sz="1600" i="1" dirty="0" smtClean="0"/>
                        <a:t>немовля</a:t>
                      </a:r>
                    </a:p>
                    <a:p>
                      <a:pPr algn="ctr"/>
                      <a:r>
                        <a:rPr lang="uk-UA" sz="1600" i="1" dirty="0" smtClean="0"/>
                        <a:t>ненависть </a:t>
                      </a:r>
                      <a:endParaRPr lang="uk-UA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i="1" dirty="0" smtClean="0"/>
                        <a:t>неправда (брехня)</a:t>
                      </a:r>
                    </a:p>
                    <a:p>
                      <a:pPr algn="ctr"/>
                      <a:r>
                        <a:rPr lang="uk-UA" sz="1600" i="1" dirty="0" smtClean="0"/>
                        <a:t>нещастя (лихо)</a:t>
                      </a:r>
                      <a:endParaRPr lang="uk-UA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i="1" dirty="0" smtClean="0"/>
                        <a:t>не друг, а ворог</a:t>
                      </a:r>
                      <a:endParaRPr lang="uk-UA" sz="1600" i="1" dirty="0"/>
                    </a:p>
                  </a:txBody>
                  <a:tcPr/>
                </a:tc>
              </a:tr>
              <a:tr h="360882">
                <a:tc gridSpan="3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ПРИКМЕТНИК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675075">
                <a:tc>
                  <a:txBody>
                    <a:bodyPr/>
                    <a:lstStyle/>
                    <a:p>
                      <a:pPr algn="ctr"/>
                      <a:r>
                        <a:rPr lang="uk-UA" sz="1600" i="1" dirty="0" smtClean="0"/>
                        <a:t>немічний</a:t>
                      </a:r>
                    </a:p>
                    <a:p>
                      <a:pPr algn="ctr"/>
                      <a:r>
                        <a:rPr lang="uk-UA" sz="1600" i="1" dirty="0" smtClean="0"/>
                        <a:t>незгасний</a:t>
                      </a:r>
                      <a:r>
                        <a:rPr lang="uk-UA" sz="1600" i="1" baseline="0" dirty="0" smtClean="0"/>
                        <a:t> </a:t>
                      </a:r>
                      <a:endParaRPr lang="uk-UA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i="1" dirty="0" smtClean="0"/>
                        <a:t>невеликий</a:t>
                      </a:r>
                      <a:r>
                        <a:rPr lang="uk-UA" sz="1600" i="1" baseline="0" dirty="0" smtClean="0"/>
                        <a:t> (малий)</a:t>
                      </a:r>
                    </a:p>
                    <a:p>
                      <a:pPr algn="ctr"/>
                      <a:r>
                        <a:rPr lang="uk-UA" sz="1600" i="1" baseline="0" dirty="0" smtClean="0"/>
                        <a:t>недорогий (дешевий)</a:t>
                      </a:r>
                      <a:endParaRPr lang="uk-UA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i="1" dirty="0" smtClean="0"/>
                        <a:t>не теплий, а холодний</a:t>
                      </a:r>
                      <a:endParaRPr lang="uk-UA" sz="1600" i="1" dirty="0"/>
                    </a:p>
                  </a:txBody>
                  <a:tcPr/>
                </a:tc>
              </a:tr>
              <a:tr h="328159">
                <a:tc gridSpan="3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ЗАЙМЕННИК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675075">
                <a:tc>
                  <a:txBody>
                    <a:bodyPr/>
                    <a:lstStyle/>
                    <a:p>
                      <a:pPr algn="ctr"/>
                      <a:endParaRPr lang="uk-UA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i="1" dirty="0" smtClean="0"/>
                        <a:t>неабихто</a:t>
                      </a:r>
                    </a:p>
                    <a:p>
                      <a:pPr algn="ctr"/>
                      <a:r>
                        <a:rPr lang="uk-UA" sz="1600" i="1" dirty="0" err="1" smtClean="0"/>
                        <a:t>неабищо</a:t>
                      </a:r>
                      <a:endParaRPr lang="uk-UA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i="1" dirty="0" smtClean="0"/>
                        <a:t>не абихто, а твій…</a:t>
                      </a:r>
                      <a:endParaRPr lang="uk-UA" sz="1600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1886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68393" y="332656"/>
            <a:ext cx="8064896" cy="86409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Групи слів за їх уживанням</a:t>
            </a:r>
            <a:endParaRPr lang="uk-UA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568393" y="1556792"/>
            <a:ext cx="806489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uk-UA" b="1" dirty="0" smtClean="0"/>
              <a:t>Загальновживані (стилістично-нейтральні) слова</a:t>
            </a:r>
            <a:r>
              <a:rPr lang="uk-UA" dirty="0" smtClean="0"/>
              <a:t>: </a:t>
            </a:r>
            <a:r>
              <a:rPr lang="uk-UA" i="1" dirty="0" smtClean="0">
                <a:solidFill>
                  <a:srgbClr val="FF0000"/>
                </a:solidFill>
              </a:rPr>
              <a:t>батько, черевики, дощ, чорний, добрий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endParaRPr lang="uk-UA" dirty="0" smtClean="0"/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uk-UA" b="1" dirty="0" smtClean="0"/>
              <a:t>Лексика вузького стилістичного призначення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endParaRPr lang="uk-UA" dirty="0" smtClean="0"/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uk-UA" b="1" dirty="0" smtClean="0"/>
              <a:t>Діалектні слова</a:t>
            </a:r>
            <a:r>
              <a:rPr lang="uk-UA" dirty="0" smtClean="0"/>
              <a:t>: </a:t>
            </a:r>
            <a:r>
              <a:rPr lang="uk-UA" i="1" dirty="0" smtClean="0">
                <a:solidFill>
                  <a:srgbClr val="FF0000"/>
                </a:solidFill>
              </a:rPr>
              <a:t>колиба (житло чабанів і лісорубів у Західній Україні), файний (гарний)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endParaRPr lang="uk-UA" dirty="0" smtClean="0"/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uk-UA" b="1" dirty="0" smtClean="0"/>
              <a:t>Науково-термінологічна</a:t>
            </a:r>
            <a:r>
              <a:rPr lang="uk-UA" dirty="0" smtClean="0"/>
              <a:t>: </a:t>
            </a:r>
            <a:r>
              <a:rPr lang="uk-UA" i="1" dirty="0" smtClean="0">
                <a:solidFill>
                  <a:srgbClr val="FF0000"/>
                </a:solidFill>
              </a:rPr>
              <a:t>суфікс, метод, тотожність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endParaRPr lang="uk-UA" dirty="0" smtClean="0"/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uk-UA" b="1" dirty="0" smtClean="0"/>
              <a:t>Офіційно-ділова</a:t>
            </a:r>
            <a:r>
              <a:rPr lang="uk-UA" dirty="0" smtClean="0"/>
              <a:t>: </a:t>
            </a:r>
            <a:r>
              <a:rPr lang="uk-UA" i="1" dirty="0" smtClean="0">
                <a:solidFill>
                  <a:srgbClr val="FF0000"/>
                </a:solidFill>
              </a:rPr>
              <a:t>угода, референдум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endParaRPr lang="uk-UA" dirty="0" smtClean="0"/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uk-UA" b="1" dirty="0" err="1" smtClean="0"/>
              <a:t>Професійно</a:t>
            </a:r>
            <a:r>
              <a:rPr lang="uk-UA" b="1" dirty="0" smtClean="0"/>
              <a:t>-виробнича</a:t>
            </a:r>
            <a:r>
              <a:rPr lang="uk-UA" dirty="0" smtClean="0"/>
              <a:t>: </a:t>
            </a:r>
            <a:r>
              <a:rPr lang="uk-UA" i="1" dirty="0" smtClean="0">
                <a:solidFill>
                  <a:srgbClr val="FF0000"/>
                </a:solidFill>
              </a:rPr>
              <a:t>рубка, швартові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endParaRPr lang="uk-UA" dirty="0" smtClean="0"/>
          </a:p>
          <a:p>
            <a:pPr marL="285750" indent="-285750" algn="ctr">
              <a:buFont typeface="Wingdings" panose="05000000000000000000" pitchFamily="2" charset="2"/>
              <a:buChar char="Ø"/>
            </a:pPr>
            <a:r>
              <a:rPr lang="uk-UA" b="1" dirty="0" err="1" smtClean="0"/>
              <a:t>Емоційно</a:t>
            </a:r>
            <a:r>
              <a:rPr lang="uk-UA" b="1" dirty="0" smtClean="0"/>
              <a:t>-експресивна: </a:t>
            </a:r>
            <a:r>
              <a:rPr lang="uk-UA" i="1" dirty="0" smtClean="0">
                <a:solidFill>
                  <a:srgbClr val="FF0000"/>
                </a:solidFill>
              </a:rPr>
              <a:t>чарівність, бридкий, витончений</a:t>
            </a:r>
          </a:p>
        </p:txBody>
      </p:sp>
    </p:spTree>
    <p:extLst>
      <p:ext uri="{BB962C8B-B14F-4D97-AF65-F5344CB8AC3E}">
        <p14:creationId xmlns:p14="http://schemas.microsoft.com/office/powerpoint/2010/main" val="294687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568393" y="116632"/>
            <a:ext cx="8064896" cy="86409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Групи слів за активністю уживання</a:t>
            </a:r>
            <a:endParaRPr lang="uk-UA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12765" y="1196751"/>
            <a:ext cx="425287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u="sng" dirty="0" smtClean="0"/>
              <a:t>Пасивний шар лексики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b="1" dirty="0" smtClean="0"/>
              <a:t>Неологізми</a:t>
            </a:r>
            <a:r>
              <a:rPr lang="uk-UA" dirty="0" smtClean="0"/>
              <a:t> (</a:t>
            </a:r>
            <a:r>
              <a:rPr lang="uk-UA" dirty="0"/>
              <a:t>від гр. </a:t>
            </a:r>
            <a:r>
              <a:rPr lang="en-US" i="1" dirty="0" err="1"/>
              <a:t>n</a:t>
            </a:r>
            <a:r>
              <a:rPr lang="en-US" i="1" dirty="0" err="1" smtClean="0"/>
              <a:t>eos</a:t>
            </a:r>
            <a:r>
              <a:rPr lang="en-US" i="1" dirty="0" smtClean="0"/>
              <a:t> </a:t>
            </a:r>
            <a:r>
              <a:rPr lang="en-US" dirty="0" smtClean="0"/>
              <a:t>– </a:t>
            </a:r>
            <a:r>
              <a:rPr lang="uk-UA" dirty="0" smtClean="0"/>
              <a:t>новий і </a:t>
            </a:r>
            <a:r>
              <a:rPr lang="en-US" i="1" dirty="0" smtClean="0"/>
              <a:t>logos </a:t>
            </a:r>
            <a:r>
              <a:rPr lang="en-US" dirty="0" smtClean="0"/>
              <a:t>–</a:t>
            </a:r>
            <a:r>
              <a:rPr lang="uk-UA" dirty="0" smtClean="0"/>
              <a:t> слово) – нові слова на позначення понять, що виникають у процесі розвитку суспільства, і поступово стають загальновживаними (</a:t>
            </a:r>
            <a:r>
              <a:rPr lang="uk-UA" i="1" dirty="0" smtClean="0">
                <a:solidFill>
                  <a:srgbClr val="FF0000"/>
                </a:solidFill>
              </a:rPr>
              <a:t>відеомагнітофон, комп'ютер</a:t>
            </a:r>
            <a:r>
              <a:rPr lang="uk-UA" dirty="0" smtClean="0"/>
              <a:t>) або переходять до розряду </a:t>
            </a:r>
            <a:r>
              <a:rPr lang="uk-UA" dirty="0" err="1" smtClean="0"/>
              <a:t>історизмів</a:t>
            </a:r>
            <a:r>
              <a:rPr lang="uk-UA" dirty="0" smtClean="0"/>
              <a:t> (</a:t>
            </a:r>
            <a:r>
              <a:rPr lang="uk-UA" i="1" dirty="0" smtClean="0">
                <a:solidFill>
                  <a:srgbClr val="FF0000"/>
                </a:solidFill>
              </a:rPr>
              <a:t>гласність, перебудова</a:t>
            </a:r>
            <a:r>
              <a:rPr lang="uk-UA" dirty="0" smtClean="0"/>
              <a:t>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uk-UA" b="1" dirty="0" smtClean="0"/>
              <a:t>Застарілі слова (архаїзми) </a:t>
            </a:r>
            <a:r>
              <a:rPr lang="uk-UA" dirty="0" smtClean="0"/>
              <a:t>(</a:t>
            </a:r>
            <a:r>
              <a:rPr lang="uk-UA" dirty="0"/>
              <a:t>від гр. </a:t>
            </a:r>
            <a:r>
              <a:rPr lang="en-US" i="1" dirty="0" err="1"/>
              <a:t>a</a:t>
            </a:r>
            <a:r>
              <a:rPr lang="en-US" i="1" dirty="0" err="1" smtClean="0"/>
              <a:t>rchais</a:t>
            </a:r>
            <a:r>
              <a:rPr lang="en-US" i="1" dirty="0" smtClean="0"/>
              <a:t> </a:t>
            </a:r>
            <a:r>
              <a:rPr lang="en-US" dirty="0" smtClean="0"/>
              <a:t>– </a:t>
            </a:r>
            <a:r>
              <a:rPr lang="uk-UA" dirty="0" smtClean="0"/>
              <a:t>давній):</a:t>
            </a:r>
          </a:p>
          <a:p>
            <a:pPr algn="just"/>
            <a:r>
              <a:rPr lang="uk-UA" b="1" dirty="0" err="1"/>
              <a:t>і</a:t>
            </a:r>
            <a:r>
              <a:rPr lang="uk-UA" b="1" dirty="0" err="1" smtClean="0"/>
              <a:t>сторизми</a:t>
            </a:r>
            <a:r>
              <a:rPr lang="uk-UA" dirty="0" smtClean="0"/>
              <a:t> називають поняття, які зникли у процесі історичного розвитку: </a:t>
            </a:r>
            <a:r>
              <a:rPr lang="uk-UA" i="1" dirty="0" smtClean="0">
                <a:solidFill>
                  <a:srgbClr val="FF0000"/>
                </a:solidFill>
              </a:rPr>
              <a:t>смерд, волость, очіпок</a:t>
            </a:r>
            <a:r>
              <a:rPr lang="uk-UA" dirty="0" smtClean="0"/>
              <a:t>;</a:t>
            </a:r>
          </a:p>
          <a:p>
            <a:pPr algn="just"/>
            <a:r>
              <a:rPr lang="uk-UA" b="1" dirty="0" smtClean="0"/>
              <a:t>Власне архаїзми </a:t>
            </a:r>
            <a:r>
              <a:rPr lang="uk-UA" dirty="0" smtClean="0"/>
              <a:t>називають поняття, які продовжують існувати і сьогодні, але форма їх застаріла: </a:t>
            </a:r>
            <a:r>
              <a:rPr lang="uk-UA" i="1" dirty="0" smtClean="0">
                <a:solidFill>
                  <a:srgbClr val="FF0000"/>
                </a:solidFill>
              </a:rPr>
              <a:t>град (місто), </a:t>
            </a:r>
            <a:r>
              <a:rPr lang="uk-UA" i="1" dirty="0" err="1" smtClean="0">
                <a:solidFill>
                  <a:srgbClr val="FF0000"/>
                </a:solidFill>
              </a:rPr>
              <a:t>враг</a:t>
            </a:r>
            <a:r>
              <a:rPr lang="uk-UA" i="1" dirty="0" smtClean="0">
                <a:solidFill>
                  <a:srgbClr val="FF0000"/>
                </a:solidFill>
              </a:rPr>
              <a:t> (ворог).</a:t>
            </a:r>
          </a:p>
          <a:p>
            <a:pPr algn="just"/>
            <a:endParaRPr lang="uk-UA" dirty="0" smtClean="0"/>
          </a:p>
          <a:p>
            <a:pPr algn="just"/>
            <a:endParaRPr lang="uk-UA" dirty="0"/>
          </a:p>
        </p:txBody>
      </p:sp>
      <p:sp>
        <p:nvSpPr>
          <p:cNvPr id="5" name="TextBox 4"/>
          <p:cNvSpPr txBox="1"/>
          <p:nvPr/>
        </p:nvSpPr>
        <p:spPr>
          <a:xfrm>
            <a:off x="4821267" y="1781200"/>
            <a:ext cx="3787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/>
          </a:p>
        </p:txBody>
      </p:sp>
      <p:sp>
        <p:nvSpPr>
          <p:cNvPr id="6" name="TextBox 5"/>
          <p:cNvSpPr txBox="1"/>
          <p:nvPr/>
        </p:nvSpPr>
        <p:spPr>
          <a:xfrm>
            <a:off x="4716016" y="1196750"/>
            <a:ext cx="42528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u="sng" dirty="0" smtClean="0"/>
              <a:t>Активний шар лексики</a:t>
            </a:r>
          </a:p>
          <a:p>
            <a:pPr algn="just"/>
            <a:endParaRPr lang="uk-UA" dirty="0" smtClean="0"/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6144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4327" y="764704"/>
            <a:ext cx="8352927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b="1" u="sng" dirty="0" smtClean="0"/>
              <a:t>Фразеологія </a:t>
            </a:r>
            <a:r>
              <a:rPr lang="uk-UA" sz="2400" dirty="0" smtClean="0"/>
              <a:t>(від гр. </a:t>
            </a:r>
            <a:r>
              <a:rPr lang="en-US" sz="2400" i="1" dirty="0"/>
              <a:t>p</a:t>
            </a:r>
            <a:r>
              <a:rPr lang="en-US" sz="2400" i="1" dirty="0" smtClean="0"/>
              <a:t>hrases </a:t>
            </a:r>
            <a:r>
              <a:rPr lang="en-US" sz="2400" dirty="0" smtClean="0"/>
              <a:t>– </a:t>
            </a:r>
            <a:r>
              <a:rPr lang="uk-UA" sz="2400" dirty="0" smtClean="0"/>
              <a:t>зворот) </a:t>
            </a:r>
            <a:r>
              <a:rPr lang="uk-UA" sz="2400" i="1" dirty="0"/>
              <a:t>– </a:t>
            </a:r>
            <a:r>
              <a:rPr lang="uk-UA" sz="2400" dirty="0" smtClean="0"/>
              <a:t>розділ мовознавчої науки, який вивчає лексичне значення, походження і вживання фразеологізмів. </a:t>
            </a:r>
          </a:p>
          <a:p>
            <a:pPr algn="just"/>
            <a:endParaRPr lang="uk-UA" sz="2400" dirty="0" smtClean="0"/>
          </a:p>
          <a:p>
            <a:pPr algn="just"/>
            <a:r>
              <a:rPr lang="uk-UA" sz="2400" b="1" u="sng" dirty="0" smtClean="0"/>
              <a:t>Фразеологізми (фразеологічні звороти) </a:t>
            </a:r>
            <a:r>
              <a:rPr lang="uk-UA" sz="2400" dirty="0" smtClean="0"/>
              <a:t>– стійкі словосполучення, які сприймаються як єдине ціле і вживаються у мові в усталеному оформленні:</a:t>
            </a:r>
            <a:endParaRPr lang="uk-UA" sz="2400" dirty="0"/>
          </a:p>
          <a:p>
            <a:pPr algn="just"/>
            <a:r>
              <a:rPr lang="uk-UA" sz="2400" i="1" dirty="0" smtClean="0">
                <a:solidFill>
                  <a:srgbClr val="FF0000"/>
                </a:solidFill>
              </a:rPr>
              <a:t>Сушити сльози </a:t>
            </a:r>
            <a:r>
              <a:rPr lang="uk-UA" sz="2400" i="1" dirty="0" smtClean="0"/>
              <a:t>(</a:t>
            </a:r>
            <a:r>
              <a:rPr lang="uk-UA" sz="2400" dirty="0" smtClean="0"/>
              <a:t>утішати</a:t>
            </a:r>
            <a:r>
              <a:rPr lang="uk-UA" sz="2400" i="1" dirty="0" smtClean="0"/>
              <a:t>), </a:t>
            </a:r>
            <a:r>
              <a:rPr lang="uk-UA" sz="2400" i="1" dirty="0" smtClean="0">
                <a:solidFill>
                  <a:srgbClr val="FF0000"/>
                </a:solidFill>
              </a:rPr>
              <a:t>в зубах </a:t>
            </a:r>
            <a:r>
              <a:rPr lang="uk-UA" sz="2400" i="1" dirty="0" err="1" smtClean="0">
                <a:solidFill>
                  <a:srgbClr val="FF0000"/>
                </a:solidFill>
              </a:rPr>
              <a:t>нав'язло</a:t>
            </a:r>
            <a:r>
              <a:rPr lang="uk-UA" sz="2400" i="1" dirty="0" smtClean="0">
                <a:solidFill>
                  <a:srgbClr val="FF0000"/>
                </a:solidFill>
              </a:rPr>
              <a:t> </a:t>
            </a:r>
            <a:r>
              <a:rPr lang="uk-UA" sz="2400" i="1" dirty="0" smtClean="0"/>
              <a:t>(</a:t>
            </a:r>
            <a:r>
              <a:rPr lang="uk-UA" sz="2400" dirty="0" smtClean="0"/>
              <a:t>надокучило, набридло щось</a:t>
            </a:r>
            <a:r>
              <a:rPr lang="uk-UA" sz="2400" i="1" dirty="0" smtClean="0"/>
              <a:t>), </a:t>
            </a:r>
            <a:r>
              <a:rPr lang="uk-UA" sz="2400" i="1" dirty="0" smtClean="0">
                <a:solidFill>
                  <a:srgbClr val="FF0000"/>
                </a:solidFill>
              </a:rPr>
              <a:t>озброїтися до зубів </a:t>
            </a:r>
            <a:r>
              <a:rPr lang="uk-UA" sz="2400" i="1" dirty="0" smtClean="0"/>
              <a:t>(</a:t>
            </a:r>
            <a:r>
              <a:rPr lang="uk-UA" sz="2400" dirty="0" smtClean="0"/>
              <a:t>дуже добре підготуватися</a:t>
            </a:r>
            <a:r>
              <a:rPr lang="uk-UA" sz="2400" i="1" dirty="0" smtClean="0"/>
              <a:t>) </a:t>
            </a:r>
            <a:r>
              <a:rPr lang="uk-UA" sz="2400" dirty="0" smtClean="0"/>
              <a:t>тощо.</a:t>
            </a:r>
          </a:p>
          <a:p>
            <a:pPr algn="just"/>
            <a:endParaRPr lang="uk-UA" sz="2400" dirty="0"/>
          </a:p>
          <a:p>
            <a:pPr algn="just"/>
            <a:r>
              <a:rPr lang="uk-UA" sz="2400" b="1" dirty="0" smtClean="0"/>
              <a:t>Фразеологічні синоніми</a:t>
            </a:r>
            <a:r>
              <a:rPr lang="uk-UA" sz="2400" b="1" i="1" dirty="0" smtClean="0"/>
              <a:t>: </a:t>
            </a:r>
            <a:r>
              <a:rPr lang="uk-UA" sz="2400" i="1" dirty="0" smtClean="0">
                <a:solidFill>
                  <a:srgbClr val="FF0000"/>
                </a:solidFill>
              </a:rPr>
              <a:t>мов води в рот набрати </a:t>
            </a:r>
            <a:r>
              <a:rPr lang="uk-UA" sz="2400" dirty="0" smtClean="0"/>
              <a:t>(мовчати), </a:t>
            </a:r>
            <a:r>
              <a:rPr lang="uk-UA" sz="2400" i="1" dirty="0" smtClean="0">
                <a:solidFill>
                  <a:srgbClr val="FF0000"/>
                </a:solidFill>
              </a:rPr>
              <a:t>тримати язик за зубами</a:t>
            </a:r>
            <a:r>
              <a:rPr lang="uk-UA" sz="2400" dirty="0" smtClean="0"/>
              <a:t> (мовчати, не говорити зайвого).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44866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568393" y="332656"/>
            <a:ext cx="8064896" cy="86409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СЛОВОТВІР. ОРФОГРАФІЯ</a:t>
            </a:r>
            <a:endParaRPr lang="uk-UA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68393" y="1387515"/>
            <a:ext cx="46426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b="1" dirty="0" smtClean="0"/>
              <a:t>Словотворення</a:t>
            </a:r>
            <a:r>
              <a:rPr lang="uk-UA" sz="1600" dirty="0" smtClean="0"/>
              <a:t> – процес творення нових слів.</a:t>
            </a:r>
            <a:endParaRPr lang="uk-UA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2456664" y="1726069"/>
            <a:ext cx="42883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2400" b="1" u="sng" dirty="0" smtClean="0"/>
              <a:t>СПОСОБИ СЛОВОТВОРЕННЯ</a:t>
            </a:r>
            <a:endParaRPr lang="uk-UA" sz="2400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552160" y="2444940"/>
            <a:ext cx="4176143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b="1" u="sng" dirty="0" err="1" smtClean="0"/>
              <a:t>Морофологічні</a:t>
            </a:r>
            <a:endParaRPr lang="uk-UA" b="1" u="sng" dirty="0" smtClean="0"/>
          </a:p>
          <a:p>
            <a:pPr marL="342900" indent="-342900">
              <a:buAutoNum type="arabicPeriod"/>
            </a:pPr>
            <a:r>
              <a:rPr lang="uk-UA" dirty="0" smtClean="0"/>
              <a:t>Префіксальний</a:t>
            </a:r>
          </a:p>
          <a:p>
            <a:r>
              <a:rPr lang="uk-UA" i="1" dirty="0" smtClean="0">
                <a:solidFill>
                  <a:srgbClr val="FF0000"/>
                </a:solidFill>
              </a:rPr>
              <a:t>Заходити – ходити</a:t>
            </a:r>
          </a:p>
          <a:p>
            <a:r>
              <a:rPr lang="uk-UA" dirty="0" smtClean="0"/>
              <a:t>2. Суфіксальний</a:t>
            </a:r>
          </a:p>
          <a:p>
            <a:r>
              <a:rPr lang="uk-UA" i="1" dirty="0" smtClean="0">
                <a:solidFill>
                  <a:srgbClr val="FF0000"/>
                </a:solidFill>
              </a:rPr>
              <a:t>Вітерець – вітер</a:t>
            </a:r>
          </a:p>
          <a:p>
            <a:r>
              <a:rPr lang="uk-UA" dirty="0" smtClean="0"/>
              <a:t>3. префіксально-суфіксальний</a:t>
            </a:r>
          </a:p>
          <a:p>
            <a:r>
              <a:rPr lang="uk-UA" i="1" dirty="0" smtClean="0">
                <a:solidFill>
                  <a:srgbClr val="FF0000"/>
                </a:solidFill>
              </a:rPr>
              <a:t>Безмежний – межа</a:t>
            </a:r>
          </a:p>
          <a:p>
            <a:r>
              <a:rPr lang="uk-UA" dirty="0" smtClean="0"/>
              <a:t>4. </a:t>
            </a:r>
            <a:r>
              <a:rPr lang="uk-UA" dirty="0" err="1" smtClean="0"/>
              <a:t>Постфіксальний</a:t>
            </a:r>
            <a:endParaRPr lang="uk-UA" dirty="0" smtClean="0"/>
          </a:p>
          <a:p>
            <a:r>
              <a:rPr lang="uk-UA" i="1" dirty="0" smtClean="0">
                <a:solidFill>
                  <a:srgbClr val="FF0000"/>
                </a:solidFill>
              </a:rPr>
              <a:t>Митися – мити</a:t>
            </a:r>
          </a:p>
          <a:p>
            <a:r>
              <a:rPr lang="uk-UA" dirty="0" smtClean="0"/>
              <a:t>5. Безафіксний</a:t>
            </a:r>
          </a:p>
          <a:p>
            <a:r>
              <a:rPr lang="uk-UA" i="1" dirty="0" smtClean="0">
                <a:solidFill>
                  <a:srgbClr val="FF0000"/>
                </a:solidFill>
              </a:rPr>
              <a:t>Перехід – переходити</a:t>
            </a:r>
          </a:p>
          <a:p>
            <a:r>
              <a:rPr lang="uk-UA" dirty="0" smtClean="0"/>
              <a:t>6. </a:t>
            </a:r>
            <a:r>
              <a:rPr lang="uk-UA" dirty="0" err="1" smtClean="0"/>
              <a:t>Основоскладання</a:t>
            </a:r>
            <a:endParaRPr lang="uk-UA" dirty="0" smtClean="0"/>
          </a:p>
          <a:p>
            <a:r>
              <a:rPr lang="uk-UA" i="1" dirty="0" smtClean="0">
                <a:solidFill>
                  <a:srgbClr val="FF0000"/>
                </a:solidFill>
              </a:rPr>
              <a:t>Лісостеп – ліс і степ</a:t>
            </a:r>
          </a:p>
          <a:p>
            <a:r>
              <a:rPr lang="uk-UA" i="1" dirty="0" smtClean="0">
                <a:solidFill>
                  <a:srgbClr val="FF0000"/>
                </a:solidFill>
              </a:rPr>
              <a:t>Туди-сюди – туди і сюди</a:t>
            </a:r>
          </a:p>
          <a:p>
            <a:r>
              <a:rPr lang="uk-UA" i="1" dirty="0" smtClean="0">
                <a:solidFill>
                  <a:srgbClr val="FF0000"/>
                </a:solidFill>
              </a:rPr>
              <a:t>УТН – Українські </a:t>
            </a:r>
            <a:r>
              <a:rPr lang="uk-UA" i="1" dirty="0" err="1" smtClean="0">
                <a:solidFill>
                  <a:srgbClr val="FF0000"/>
                </a:solidFill>
              </a:rPr>
              <a:t>телефізійні</a:t>
            </a:r>
            <a:r>
              <a:rPr lang="uk-UA" i="1" dirty="0" smtClean="0">
                <a:solidFill>
                  <a:srgbClr val="FF0000"/>
                </a:solidFill>
              </a:rPr>
              <a:t> новини</a:t>
            </a:r>
            <a:endParaRPr lang="uk-UA" i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92726" y="2444939"/>
            <a:ext cx="4514377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b="1" u="sng" dirty="0" err="1" smtClean="0"/>
              <a:t>Неморофологічні</a:t>
            </a:r>
          </a:p>
          <a:p>
            <a:pPr marL="342900" indent="-342900">
              <a:buAutoNum type="arabicPeriod"/>
            </a:pPr>
            <a:r>
              <a:rPr lang="uk-UA" dirty="0" smtClean="0"/>
              <a:t>Перехід слова з однієї частини мови </a:t>
            </a:r>
          </a:p>
          <a:p>
            <a:r>
              <a:rPr lang="uk-UA" dirty="0" smtClean="0"/>
              <a:t>в іншу</a:t>
            </a:r>
          </a:p>
          <a:p>
            <a:r>
              <a:rPr lang="uk-UA" i="1" dirty="0" smtClean="0">
                <a:solidFill>
                  <a:srgbClr val="FF0000"/>
                </a:solidFill>
              </a:rPr>
              <a:t>Черговий (перехід прикметника в </a:t>
            </a:r>
          </a:p>
          <a:p>
            <a:r>
              <a:rPr lang="uk-UA" i="1" dirty="0" smtClean="0">
                <a:solidFill>
                  <a:srgbClr val="FF0000"/>
                </a:solidFill>
              </a:rPr>
              <a:t>іменник)</a:t>
            </a:r>
          </a:p>
          <a:p>
            <a:r>
              <a:rPr lang="uk-UA" dirty="0" smtClean="0"/>
              <a:t>2. Злиття сполучень слів в одне слово</a:t>
            </a:r>
          </a:p>
          <a:p>
            <a:r>
              <a:rPr lang="uk-UA" i="1" dirty="0" smtClean="0">
                <a:solidFill>
                  <a:srgbClr val="FF0000"/>
                </a:solidFill>
              </a:rPr>
              <a:t>Добридень, легкозрозумілий</a:t>
            </a:r>
          </a:p>
          <a:p>
            <a:r>
              <a:rPr lang="uk-UA" dirty="0" smtClean="0"/>
              <a:t>3. Переосмислення існуючих слів</a:t>
            </a:r>
          </a:p>
          <a:p>
            <a:r>
              <a:rPr lang="uk-UA" i="1" dirty="0" smtClean="0">
                <a:solidFill>
                  <a:srgbClr val="FF0000"/>
                </a:solidFill>
              </a:rPr>
              <a:t>Ткач (фах) і Ткач (прізвище)</a:t>
            </a:r>
            <a:endParaRPr lang="uk-UA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95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568393" y="332656"/>
            <a:ext cx="8064896" cy="43204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Правопис складних іменників</a:t>
            </a:r>
            <a:endParaRPr lang="uk-UA" sz="32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5884851"/>
              </p:ext>
            </p:extLst>
          </p:nvPr>
        </p:nvGraphicFramePr>
        <p:xfrm>
          <a:off x="568391" y="908720"/>
          <a:ext cx="8064898" cy="5364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11722"/>
                <a:gridCol w="3053176"/>
              </a:tblGrid>
              <a:tr h="231800"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/>
                        <a:t>Спосіб творення іменника</a:t>
                      </a:r>
                      <a:endParaRPr lang="uk-UA" sz="14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/>
                        <a:t>Приклади</a:t>
                      </a:r>
                      <a:endParaRPr lang="uk-UA" sz="14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15032">
                <a:tc gridSpan="2"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Пишеться разом</a:t>
                      </a:r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uk-UA" sz="1400" dirty="0" smtClean="0"/>
                        <a:t>Основа + О</a:t>
                      </a:r>
                      <a:r>
                        <a:rPr lang="uk-UA" sz="1400" baseline="0" dirty="0" smtClean="0"/>
                        <a:t> + основа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baseline="0" dirty="0" smtClean="0"/>
                        <a:t>Основа + Е + основа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baseline="0" dirty="0" smtClean="0"/>
                        <a:t>Дієслово + основа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baseline="0" dirty="0" smtClean="0"/>
                        <a:t>Числівник + основа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baseline="0" dirty="0" smtClean="0"/>
                        <a:t>Частина іншомовного слова + основа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baseline="0" dirty="0" smtClean="0"/>
                        <a:t>Основа + основа + основа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baseline="0" dirty="0" smtClean="0"/>
                        <a:t>Фото-, радіо-, </a:t>
                      </a:r>
                      <a:r>
                        <a:rPr lang="uk-UA" sz="1400" baseline="0" dirty="0" err="1" smtClean="0"/>
                        <a:t>електро</a:t>
                      </a:r>
                      <a:r>
                        <a:rPr lang="uk-UA" sz="1400" baseline="0" dirty="0" smtClean="0"/>
                        <a:t>-, кіно- + основа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baseline="0" dirty="0" smtClean="0"/>
                        <a:t>Пів-, </a:t>
                      </a:r>
                      <a:r>
                        <a:rPr lang="uk-UA" sz="1400" baseline="0" dirty="0" err="1" smtClean="0"/>
                        <a:t>напів</a:t>
                      </a:r>
                      <a:r>
                        <a:rPr lang="uk-UA" sz="1400" baseline="0" dirty="0" smtClean="0"/>
                        <a:t>-, полу-, спів- + слово (загальна назва)</a:t>
                      </a:r>
                    </a:p>
                    <a:p>
                      <a:pPr marL="0" indent="0">
                        <a:buNone/>
                      </a:pPr>
                      <a:r>
                        <a:rPr lang="uk-UA" sz="1400" baseline="0" dirty="0" smtClean="0"/>
                        <a:t>Виняток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Лісостеп</a:t>
                      </a:r>
                    </a:p>
                    <a:p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Землемір</a:t>
                      </a:r>
                    </a:p>
                    <a:p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Горицвіт</a:t>
                      </a:r>
                    </a:p>
                    <a:p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П'ятиденка, сторіччя</a:t>
                      </a:r>
                    </a:p>
                    <a:p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Автосервіс</a:t>
                      </a:r>
                    </a:p>
                    <a:p>
                      <a:r>
                        <a:rPr lang="uk-UA" sz="1400" i="1" dirty="0" err="1" smtClean="0">
                          <a:solidFill>
                            <a:srgbClr val="FF0000"/>
                          </a:solidFill>
                        </a:rPr>
                        <a:t>Автомотогурток</a:t>
                      </a:r>
                      <a:endParaRPr lang="uk-UA" sz="1400" i="1" dirty="0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Фотоплівка</a:t>
                      </a:r>
                    </a:p>
                    <a:p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Півнеба, полумисок, пів'яблука</a:t>
                      </a:r>
                    </a:p>
                    <a:p>
                      <a:r>
                        <a:rPr lang="uk-UA" sz="1400" i="1" dirty="0" smtClean="0">
                          <a:solidFill>
                            <a:srgbClr val="FF0000"/>
                          </a:solidFill>
                        </a:rPr>
                        <a:t>Людино-день</a:t>
                      </a:r>
                    </a:p>
                  </a:txBody>
                  <a:tcPr/>
                </a:tc>
              </a:tr>
              <a:tr h="202808">
                <a:tc gridSpan="2">
                  <a:txBody>
                    <a:bodyPr/>
                    <a:lstStyle/>
                    <a:p>
                      <a:pPr algn="ctr"/>
                      <a:r>
                        <a:rPr lang="uk-UA" sz="1400" dirty="0" smtClean="0"/>
                        <a:t>Пишеться через дефіс</a:t>
                      </a:r>
                      <a:endParaRPr lang="uk-UA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uk-UA" sz="1400" dirty="0" smtClean="0"/>
                        <a:t>Слово (професія) +</a:t>
                      </a:r>
                      <a:r>
                        <a:rPr lang="uk-UA" sz="1400" baseline="0" dirty="0" smtClean="0"/>
                        <a:t> слово (професія)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baseline="0" dirty="0" smtClean="0"/>
                        <a:t>Слово + слово, протилежне першому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baseline="0" dirty="0" smtClean="0"/>
                        <a:t>Слово (казковий персонаж) + </a:t>
                      </a:r>
                      <a:r>
                        <a:rPr lang="uk-UA" sz="1400" baseline="0" dirty="0" smtClean="0"/>
                        <a:t>слово (казковий персонаж)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baseline="0" dirty="0" smtClean="0"/>
                        <a:t>Перше слово, що підкреслює прикмету чи особливість предмета + головне слово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baseline="0" dirty="0" smtClean="0"/>
                        <a:t>Цифра + слово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baseline="0" dirty="0" smtClean="0"/>
                        <a:t>Пів- + слово (власна назва)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baseline="0" dirty="0" smtClean="0"/>
                        <a:t>Віце-, екс-, </a:t>
                      </a:r>
                      <a:r>
                        <a:rPr lang="uk-UA" sz="1400" baseline="0" dirty="0" err="1" smtClean="0"/>
                        <a:t>макси</a:t>
                      </a:r>
                      <a:r>
                        <a:rPr lang="uk-UA" sz="1400" baseline="0" dirty="0" smtClean="0"/>
                        <a:t>-, обер- + слово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baseline="0" dirty="0" smtClean="0"/>
                        <a:t>Одиниця виміру + слово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baseline="0" dirty="0" smtClean="0"/>
                        <a:t>Друга частина така, яку скорочено в першому слові</a:t>
                      </a:r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/>
                        <a:t>Лікар-еколог</a:t>
                      </a:r>
                    </a:p>
                    <a:p>
                      <a:r>
                        <a:rPr lang="uk-UA" sz="1400" dirty="0" smtClean="0"/>
                        <a:t>Купівля-продаж</a:t>
                      </a:r>
                    </a:p>
                    <a:p>
                      <a:r>
                        <a:rPr lang="uk-UA" sz="1400" dirty="0" smtClean="0"/>
                        <a:t>Лисичка-Сестричка</a:t>
                      </a:r>
                    </a:p>
                    <a:p>
                      <a:endParaRPr lang="uk-UA" sz="1400" dirty="0" smtClean="0"/>
                    </a:p>
                    <a:p>
                      <a:r>
                        <a:rPr lang="uk-UA" sz="1400" dirty="0" smtClean="0"/>
                        <a:t>Дизель-</a:t>
                      </a:r>
                      <a:r>
                        <a:rPr lang="uk-UA" sz="1400" baseline="0" dirty="0" smtClean="0"/>
                        <a:t> мотор</a:t>
                      </a:r>
                    </a:p>
                    <a:p>
                      <a:endParaRPr lang="uk-UA" sz="1400" baseline="0" dirty="0" smtClean="0"/>
                    </a:p>
                    <a:p>
                      <a:r>
                        <a:rPr lang="uk-UA" sz="1400" baseline="0" dirty="0" smtClean="0"/>
                        <a:t>125-річчя</a:t>
                      </a:r>
                    </a:p>
                    <a:p>
                      <a:r>
                        <a:rPr lang="uk-UA" sz="1400" baseline="0" dirty="0" smtClean="0"/>
                        <a:t>Пів-Києва</a:t>
                      </a:r>
                    </a:p>
                    <a:p>
                      <a:r>
                        <a:rPr lang="uk-UA" sz="1400" baseline="0" dirty="0" smtClean="0"/>
                        <a:t>Віце-президент</a:t>
                      </a:r>
                    </a:p>
                    <a:p>
                      <a:r>
                        <a:rPr lang="uk-UA" sz="1400" baseline="0" dirty="0" smtClean="0"/>
                        <a:t>Кіловат-година</a:t>
                      </a:r>
                    </a:p>
                    <a:p>
                      <a:r>
                        <a:rPr lang="uk-UA" sz="1400" baseline="0" dirty="0" smtClean="0"/>
                        <a:t>Радіо- й телепередача</a:t>
                      </a:r>
                      <a:endParaRPr lang="uk-UA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125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568393" y="332656"/>
            <a:ext cx="8064896" cy="648072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/>
              <a:t>Правопис складних числівників</a:t>
            </a:r>
            <a:endParaRPr lang="uk-UA" sz="32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0031093"/>
              </p:ext>
            </p:extLst>
          </p:nvPr>
        </p:nvGraphicFramePr>
        <p:xfrm>
          <a:off x="548112" y="1484784"/>
          <a:ext cx="8064898" cy="402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75617"/>
                <a:gridCol w="3989281"/>
              </a:tblGrid>
              <a:tr h="231800"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/>
                        <a:t>Пишуться разом</a:t>
                      </a:r>
                      <a:endParaRPr lang="uk-UA" sz="14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/>
                        <a:t>Пишуться окремо</a:t>
                      </a:r>
                      <a:endParaRPr lang="uk-UA" sz="1400" b="1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2503512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uk-UA" sz="1400" dirty="0" smtClean="0"/>
                        <a:t>Складні</a:t>
                      </a:r>
                      <a:r>
                        <a:rPr lang="uk-UA" sz="1400" baseline="0" dirty="0" smtClean="0"/>
                        <a:t> кількісні числівники із –на: 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одинадцять (12, 13, 14, 15, 16, 17, 18, 19)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uk-UA" sz="140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dirty="0" smtClean="0"/>
                        <a:t>Складні</a:t>
                      </a:r>
                      <a:r>
                        <a:rPr lang="uk-UA" sz="1400" baseline="0" dirty="0" smtClean="0"/>
                        <a:t> кількісні числівники із –</a:t>
                      </a:r>
                      <a:r>
                        <a:rPr lang="uk-UA" sz="1400" baseline="0" dirty="0" err="1" smtClean="0"/>
                        <a:t>десят</a:t>
                      </a:r>
                      <a:r>
                        <a:rPr lang="uk-UA" sz="1400" baseline="0" dirty="0" smtClean="0"/>
                        <a:t>: </a:t>
                      </a:r>
                      <a:r>
                        <a:rPr lang="uk-UA" sz="1400" baseline="0" dirty="0" smtClean="0">
                          <a:solidFill>
                            <a:srgbClr val="FF0000"/>
                          </a:solidFill>
                        </a:rPr>
                        <a:t>сімдесят (50, 60, 70, 80)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uk-UA" sz="1400" i="1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i="1" baseline="0" dirty="0" smtClean="0"/>
                        <a:t>Складні порядкові числівники, останнім компонентом яких є –десятий, -сотий, -тисячний, -мільйонний: 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п'ятдесятий, дев'ятисотий, </a:t>
                      </a:r>
                      <a:r>
                        <a:rPr lang="uk-UA" sz="1400" i="1" baseline="0" dirty="0" err="1" smtClean="0">
                          <a:solidFill>
                            <a:srgbClr val="FF0000"/>
                          </a:solidFill>
                        </a:rPr>
                        <a:t>шістдесятип'ятимільйонний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uk-UA" sz="1400" i="1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i="1" baseline="0" dirty="0" smtClean="0"/>
                        <a:t>Схожі зі </a:t>
                      </a:r>
                      <a:r>
                        <a:rPr lang="uk-UA" sz="1400" i="1" baseline="0" dirty="0" err="1" smtClean="0"/>
                        <a:t>склданими</a:t>
                      </a:r>
                      <a:r>
                        <a:rPr lang="uk-UA" sz="1400" i="1" baseline="0" dirty="0" smtClean="0"/>
                        <a:t> порядковими числівниками прикметники із –десятий, -сотий, -тисячний, -мільйонний: 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багатотисячний</a:t>
                      </a:r>
                      <a:endParaRPr lang="uk-UA" sz="140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uk-UA" sz="1400" i="0" baseline="0" dirty="0" smtClean="0">
                          <a:solidFill>
                            <a:schemeClr val="tx1"/>
                          </a:solidFill>
                        </a:rPr>
                        <a:t>Складені кількісні та порядкові числівники: 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тисяча </a:t>
                      </a:r>
                      <a:r>
                        <a:rPr lang="uk-UA" sz="1400" i="1" baseline="0" dirty="0" err="1" smtClean="0">
                          <a:solidFill>
                            <a:srgbClr val="FF0000"/>
                          </a:solidFill>
                        </a:rPr>
                        <a:t>девятсот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 сорок сім, тисяча </a:t>
                      </a:r>
                      <a:r>
                        <a:rPr lang="uk-UA" sz="1400" i="1" baseline="0" dirty="0" err="1" smtClean="0">
                          <a:solidFill>
                            <a:srgbClr val="FF0000"/>
                          </a:solidFill>
                        </a:rPr>
                        <a:t>девятсот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uk-UA" sz="1400" i="1" baseline="0" dirty="0" err="1" smtClean="0">
                          <a:solidFill>
                            <a:srgbClr val="FF0000"/>
                          </a:solidFill>
                        </a:rPr>
                        <a:t>девяносто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 сьомий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uk-UA" sz="1400" i="0" baseline="0" dirty="0" smtClean="0">
                          <a:solidFill>
                            <a:schemeClr val="tx1"/>
                          </a:solidFill>
                        </a:rPr>
                        <a:t>Порядкові числівники, до складу яких входить прийменникова сполука з половиною: </a:t>
                      </a:r>
                      <a:r>
                        <a:rPr lang="uk-UA" sz="1400" i="1" baseline="0" dirty="0" smtClean="0">
                          <a:solidFill>
                            <a:srgbClr val="FF0000"/>
                          </a:solidFill>
                        </a:rPr>
                        <a:t>чотирьох з половиною тисячний загін</a:t>
                      </a:r>
                      <a:endParaRPr lang="uk-UA" sz="1400" i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481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645</TotalTime>
  <Words>4741</Words>
  <Application>Microsoft Office PowerPoint</Application>
  <PresentationFormat>Экран (4:3)</PresentationFormat>
  <Paragraphs>1068</Paragraphs>
  <Slides>36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51</cp:revision>
  <dcterms:created xsi:type="dcterms:W3CDTF">2017-02-19T14:55:24Z</dcterms:created>
  <dcterms:modified xsi:type="dcterms:W3CDTF">2017-02-20T01:51:31Z</dcterms:modified>
</cp:coreProperties>
</file>