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6" r:id="rId8"/>
    <p:sldId id="277" r:id="rId9"/>
    <p:sldId id="278" r:id="rId10"/>
    <p:sldId id="279" r:id="rId11"/>
    <p:sldId id="280" r:id="rId12"/>
    <p:sldId id="281" r:id="rId13"/>
    <p:sldId id="283" r:id="rId14"/>
    <p:sldId id="284" r:id="rId15"/>
    <p:sldId id="275" r:id="rId16"/>
    <p:sldId id="28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A1%D0%BC%D1%96%D1%82_%D0%9C%D0%B0%D0%B9%D0%BA%D0%BB" TargetMode="External"/><Relationship Id="rId3" Type="http://schemas.openxmlformats.org/officeDocument/2006/relationships/hyperlink" Target="https://uk.wikipedia.org/wiki/28_%D0%B3%D1%80%D1%83%D0%B4%D0%BD%D1%8F" TargetMode="External"/><Relationship Id="rId7" Type="http://schemas.openxmlformats.org/officeDocument/2006/relationships/hyperlink" Target="https://uk.wikipedia.org/wiki/%D0%9D%D0%BE%D0%B1%D0%B5%D0%BB%D1%96%D0%B2%D1%81%D1%8C%D0%BA%D0%B0_%D0%BF%D1%80%D0%B5%D0%BC%D1%96%D1%8F_%D0%B7_%D1%85%D1%96%D0%BC%D1%96%D1%97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A1%D0%A8%D0%90" TargetMode="External"/><Relationship Id="rId5" Type="http://schemas.openxmlformats.org/officeDocument/2006/relationships/hyperlink" Target="https://uk.wikipedia.org/w/index.php?title=%D0%9B%D0%B5%D0%BD%D0%BE%D1%97%D1%80_(%D0%9F%D1%96%D0%B2%D0%BD%D1%96%D1%87%D0%BD%D0%B0_%D0%9A%D0%B0%D1%80%D0%BE%D0%BB%D1%96%D0%BD%D0%B0)&amp;action=edit&amp;redlink=1" TargetMode="External"/><Relationship Id="rId4" Type="http://schemas.openxmlformats.org/officeDocument/2006/relationships/hyperlink" Target="https://uk.wikipedia.org/wiki/1944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700590" cy="3584591"/>
          </a:xfrm>
        </p:spPr>
        <p:txBody>
          <a:bodyPr>
            <a:normAutofit fontScale="90000"/>
          </a:bodyPr>
          <a:lstStyle/>
          <a:p>
            <a:r>
              <a:rPr lang="ru-RU" dirty="0"/>
              <a:t>СУЧАСНІ МОЛЕКУЛЯРНО-ГЕНЕТИЧНІ МЕТОДИ</a:t>
            </a:r>
            <a:br>
              <a:rPr lang="ru-RU" dirty="0"/>
            </a:br>
            <a:r>
              <a:rPr lang="ru-RU" dirty="0"/>
              <a:t>ДОСЛІДЖЕНЬ СПАДКОВОСТІ ЛЮДИНИ </a:t>
            </a:r>
            <a:br>
              <a:rPr lang="ru-RU" dirty="0"/>
            </a:br>
            <a:r>
              <a:rPr lang="ru-RU" dirty="0"/>
              <a:t> </a:t>
            </a:r>
            <a:br>
              <a:rPr lang="en-US" dirty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072074"/>
            <a:ext cx="4631432" cy="775320"/>
          </a:xfrm>
        </p:spPr>
        <p:txBody>
          <a:bodyPr/>
          <a:lstStyle/>
          <a:p>
            <a:pPr algn="ctr"/>
            <a:r>
              <a:rPr lang="uk-UA" dirty="0"/>
              <a:t>10</a:t>
            </a:r>
            <a:r>
              <a:rPr lang="en-US" dirty="0"/>
              <a:t> </a:t>
            </a:r>
            <a:r>
              <a:rPr lang="uk-UA" dirty="0"/>
              <a:t>клас</a:t>
            </a:r>
          </a:p>
        </p:txBody>
      </p:sp>
    </p:spTree>
    <p:extLst>
      <p:ext uri="{BB962C8B-B14F-4D97-AF65-F5344CB8AC3E}">
        <p14:creationId xmlns:p14="http://schemas.microsoft.com/office/powerpoint/2010/main" val="2286428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uk-UA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Полімеразна</a:t>
            </a:r>
            <a:r>
              <a:rPr lang="uk-UA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ланцюгова реакція </a:t>
            </a:r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(ПЛР)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– </a:t>
            </a:r>
            <a:r>
              <a:rPr lang="uk-UA" i="1" dirty="0"/>
              <a:t>метод збільшення кількості фрагментів ДНК у біологічному матеріалі</a:t>
            </a:r>
            <a:r>
              <a:rPr lang="uk-UA" dirty="0"/>
              <a:t>. Метод широко використовують у</a:t>
            </a:r>
            <a:br>
              <a:rPr lang="uk-UA" dirty="0"/>
            </a:br>
            <a:r>
              <a:rPr lang="uk-UA" dirty="0"/>
              <a:t>біологічній і медичній практиці для </a:t>
            </a:r>
          </a:p>
          <a:p>
            <a:r>
              <a:rPr lang="uk-UA" dirty="0"/>
              <a:t>клонування генів</a:t>
            </a:r>
          </a:p>
          <a:p>
            <a:r>
              <a:rPr lang="uk-UA" dirty="0"/>
              <a:t>дослідження мутацій</a:t>
            </a:r>
          </a:p>
          <a:p>
            <a:r>
              <a:rPr lang="uk-UA" dirty="0"/>
              <a:t>виділення нових генів</a:t>
            </a:r>
          </a:p>
          <a:p>
            <a:r>
              <a:rPr lang="uk-UA" dirty="0"/>
              <a:t>створення генетично </a:t>
            </a:r>
            <a:r>
              <a:rPr lang="uk-UA" dirty="0" err="1"/>
              <a:t>модіфікованих</a:t>
            </a:r>
            <a:r>
              <a:rPr lang="uk-UA" dirty="0"/>
              <a:t> організмів</a:t>
            </a:r>
          </a:p>
          <a:p>
            <a:r>
              <a:rPr lang="uk-UA" dirty="0"/>
              <a:t>діагностики захворювань</a:t>
            </a:r>
          </a:p>
          <a:p>
            <a:r>
              <a:rPr lang="uk-UA" dirty="0"/>
              <a:t>ідентифікації малих кількостей ДНК</a:t>
            </a:r>
          </a:p>
          <a:p>
            <a:r>
              <a:rPr lang="uk-UA" dirty="0"/>
              <a:t>встановлення батьківства </a:t>
            </a:r>
          </a:p>
          <a:p>
            <a:endParaRPr lang="uk-UA" dirty="0"/>
          </a:p>
          <a:p>
            <a:pPr>
              <a:buNone/>
            </a:pPr>
            <a:r>
              <a:rPr lang="uk-UA" dirty="0"/>
              <a:t>Винахідник методу – американський біохімік </a:t>
            </a:r>
          </a:p>
          <a:p>
            <a:pPr>
              <a:buNone/>
            </a:pPr>
            <a:r>
              <a:rPr lang="uk-UA" dirty="0" err="1"/>
              <a:t>Кері</a:t>
            </a:r>
            <a:r>
              <a:rPr lang="uk-UA" dirty="0"/>
              <a:t>  </a:t>
            </a:r>
            <a:r>
              <a:rPr lang="uk-UA" dirty="0" err="1"/>
              <a:t>Малліс</a:t>
            </a:r>
            <a:r>
              <a:rPr lang="uk-UA" dirty="0"/>
              <a:t> </a:t>
            </a:r>
            <a:br>
              <a:rPr lang="uk-UA" dirty="0"/>
            </a:br>
            <a:endParaRPr lang="uk-UA" dirty="0"/>
          </a:p>
        </p:txBody>
      </p:sp>
      <p:pic>
        <p:nvPicPr>
          <p:cNvPr id="36866" name="Picture 2" descr="ÐÐ°ÑÑÐ¸Ð½ÐºÐ¸ Ð¿Ð¾ Ð·Ð°Ð¿ÑÐ¾ÑÑ Ð°Ð¼ÐµÑÐ¸ÐºÐ°Ð½ÑÑÐºÐ¸Ð¹ Ð±ÑÐ¾ÑÑÐ¼ÑÐº Ð. ÐÐ°Ð»Ð»ÑÑ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2143116"/>
            <a:ext cx="1905000" cy="3305175"/>
          </a:xfrm>
          <a:prstGeom prst="rect">
            <a:avLst/>
          </a:prstGeom>
          <a:noFill/>
        </p:spPr>
      </p:pic>
      <p:sp>
        <p:nvSpPr>
          <p:cNvPr id="5" name="Прямокутник 4"/>
          <p:cNvSpPr/>
          <p:nvPr/>
        </p:nvSpPr>
        <p:spPr>
          <a:xfrm>
            <a:off x="2071670" y="5429264"/>
            <a:ext cx="68580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(</a:t>
            </a:r>
            <a:r>
              <a:rPr lang="uk-UA" dirty="0">
                <a:hlinkClick r:id="rId3" tooltip="28 грудня"/>
              </a:rPr>
              <a:t>28 грудня</a:t>
            </a:r>
            <a:r>
              <a:rPr lang="uk-UA" dirty="0"/>
              <a:t> </a:t>
            </a:r>
            <a:r>
              <a:rPr lang="uk-UA" dirty="0">
                <a:hlinkClick r:id="rId4" tooltip="1944"/>
              </a:rPr>
              <a:t>1944</a:t>
            </a:r>
            <a:r>
              <a:rPr lang="uk-UA" dirty="0"/>
              <a:t>, </a:t>
            </a:r>
            <a:r>
              <a:rPr lang="uk-UA" dirty="0" err="1">
                <a:hlinkClick r:id="rId5" tooltip="Леноїр (Північна Кароліна) (ще не написана)"/>
              </a:rPr>
              <a:t>Леноїр</a:t>
            </a:r>
            <a:r>
              <a:rPr lang="uk-UA" dirty="0"/>
              <a:t>, </a:t>
            </a:r>
            <a:r>
              <a:rPr lang="uk-UA" dirty="0">
                <a:hlinkClick r:id="rId6" tooltip="США"/>
              </a:rPr>
              <a:t>США</a:t>
            </a:r>
            <a:r>
              <a:rPr lang="uk-UA" dirty="0"/>
              <a:t>) — лауреат </a:t>
            </a:r>
            <a:r>
              <a:rPr lang="uk-UA" dirty="0">
                <a:hlinkClick r:id="rId7" tooltip="Нобелівська премія з хімії"/>
              </a:rPr>
              <a:t>Нобелівської премії з хімії</a:t>
            </a:r>
            <a:r>
              <a:rPr lang="uk-UA" dirty="0"/>
              <a:t> 1993 року, яку він розділив з </a:t>
            </a:r>
            <a:r>
              <a:rPr lang="uk-UA" dirty="0">
                <a:hlinkClick r:id="rId8" tooltip="Сміт Майкл"/>
              </a:rPr>
              <a:t>Майклом Смітом</a:t>
            </a:r>
            <a:r>
              <a:rPr lang="uk-UA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8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Генетичні маркери</a:t>
            </a:r>
            <a:endParaRPr lang="uk-UA" sz="4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– </a:t>
            </a:r>
            <a:r>
              <a:rPr lang="uk-UA" i="1" dirty="0"/>
              <a:t>специфічні </a:t>
            </a:r>
            <a:r>
              <a:rPr lang="uk-UA" i="1" dirty="0" err="1"/>
              <a:t>нуклеотидні</a:t>
            </a:r>
            <a:r>
              <a:rPr lang="uk-UA" i="1" dirty="0"/>
              <a:t> послідовності з відомою первинною структурою, які дають змогу ідентифікувати аналізовану нуклеїнову кислоту</a:t>
            </a:r>
            <a:r>
              <a:rPr lang="uk-UA" dirty="0"/>
              <a:t>. Молекулярно-генетичними маркерами можуть бути білки та ділянки ДНК у вигляді генів або коротких послідовностей </a:t>
            </a:r>
            <a:r>
              <a:rPr lang="uk-UA" dirty="0" err="1"/>
              <a:t>нуклеотидів</a:t>
            </a:r>
            <a:r>
              <a:rPr lang="uk-UA" dirty="0"/>
              <a:t>. </a:t>
            </a:r>
          </a:p>
          <a:p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 сьогодні генетичні маркери вже застосовуються в таких галузях діяльності людини, як :</a:t>
            </a:r>
          </a:p>
          <a:p>
            <a:r>
              <a:rPr lang="uk-UA" dirty="0"/>
              <a:t>криміналістика </a:t>
            </a:r>
          </a:p>
          <a:p>
            <a:r>
              <a:rPr lang="uk-UA" dirty="0"/>
              <a:t>біотехнологія</a:t>
            </a:r>
          </a:p>
          <a:p>
            <a:r>
              <a:rPr lang="uk-UA" dirty="0"/>
              <a:t>селекція </a:t>
            </a:r>
          </a:p>
          <a:p>
            <a:r>
              <a:rPr lang="uk-UA" dirty="0"/>
              <a:t>антропологія</a:t>
            </a:r>
          </a:p>
          <a:p>
            <a:r>
              <a:rPr lang="uk-UA" dirty="0"/>
              <a:t>генетична інженерія </a:t>
            </a:r>
          </a:p>
          <a:p>
            <a:r>
              <a:rPr lang="uk-UA" dirty="0"/>
              <a:t>медицина</a:t>
            </a:r>
          </a:p>
          <a:p>
            <a:r>
              <a:rPr lang="uk-UA" dirty="0"/>
              <a:t>спорт  </a:t>
            </a:r>
            <a:br>
              <a:rPr lang="uk-UA" dirty="0"/>
            </a:br>
            <a:endParaRPr lang="uk-UA" dirty="0"/>
          </a:p>
        </p:txBody>
      </p:sp>
      <p:pic>
        <p:nvPicPr>
          <p:cNvPr id="37890" name="Picture 2" descr="ÐÐ°ÑÑÐ¸Ð½ÐºÐ¸ Ð¿Ð¾ Ð·Ð°Ð¿ÑÐ¾ÑÑ Ð³ÐµÐ½ÐµÑÐ¸ÑÐ½Ñ Ð¼Ð°ÑÐºÐµÑÐ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500438"/>
            <a:ext cx="5388935" cy="26765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Молекулярно-генетичні дослідження застосовуються: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У клінічній лабораторній діагностиці:</a:t>
            </a:r>
          </a:p>
          <a:p>
            <a:r>
              <a:rPr lang="uk-UA" dirty="0"/>
              <a:t> діагностика вірусних інфекцій (ВІЛ, гепатит, статеві інфекції </a:t>
            </a:r>
            <a:r>
              <a:rPr lang="en-US" dirty="0"/>
              <a:t>COVID-19 </a:t>
            </a:r>
            <a:r>
              <a:rPr lang="uk-UA" dirty="0"/>
              <a:t>та ін.);</a:t>
            </a:r>
          </a:p>
          <a:p>
            <a:r>
              <a:rPr lang="uk-UA" dirty="0"/>
              <a:t> визначення батьківства;</a:t>
            </a:r>
          </a:p>
          <a:p>
            <a:r>
              <a:rPr lang="uk-UA" dirty="0"/>
              <a:t>діагностика спадкових хвороб (виявлення мутацій);</a:t>
            </a:r>
          </a:p>
          <a:p>
            <a:r>
              <a:rPr lang="uk-UA" dirty="0"/>
              <a:t>судова медицина (ідентифікація особи).</a:t>
            </a:r>
          </a:p>
          <a:p>
            <a:endParaRPr lang="uk-UA" dirty="0"/>
          </a:p>
          <a:p>
            <a:pPr>
              <a:buNone/>
            </a:pPr>
            <a:endParaRPr lang="uk-UA" dirty="0"/>
          </a:p>
        </p:txBody>
      </p:sp>
      <p:pic>
        <p:nvPicPr>
          <p:cNvPr id="38914" name="Picture 2" descr="ÐÐ°ÑÑÐ¸Ð½ÐºÐ¸ Ð¿Ð¾ Ð·Ð°Ð¿ÑÐ¾ÑÑ ÐÐÐ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4357694"/>
            <a:ext cx="3429000" cy="2190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rgbClr val="FFFF00"/>
                </a:solidFill>
              </a:rPr>
              <a:t>Самостійна робота на зіставлення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525963"/>
          </a:xfrm>
        </p:spPr>
        <p:txBody>
          <a:bodyPr/>
          <a:lstStyle/>
          <a:p>
            <a:r>
              <a:rPr lang="uk-UA" dirty="0"/>
              <a:t>Зіставте запропоновані терміни із визначеннями. Заповніть табличку відповідей та отримайте назву науки, що вивчає ДНК одного організму. Поясніть перспективи цієї науки.</a:t>
            </a: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/>
        </p:nvGraphicFramePr>
        <p:xfrm>
          <a:off x="214282" y="3714752"/>
          <a:ext cx="8643998" cy="2938840"/>
        </p:xfrm>
        <a:graphic>
          <a:graphicData uri="http://schemas.openxmlformats.org/drawingml/2006/table">
            <a:tbl>
              <a:tblPr/>
              <a:tblGrid>
                <a:gridCol w="1831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12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2140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1 Репарація</a:t>
                      </a: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А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Використання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спадкової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інформації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генів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для синтезу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білків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і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РНК</a:t>
                      </a: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140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2 Реплікація</a:t>
                      </a: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Г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Процес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виправлення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клітиною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пошкоджень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її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ДНК</a:t>
                      </a: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927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3 Транскрипція</a:t>
                      </a: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Е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Процес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самоподвоєння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молекули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ДНК</a:t>
                      </a: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714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4 Трансляція</a:t>
                      </a: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І Сукупність всієї спадкової генетичної інформації організму</a:t>
                      </a: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06">
                <a:tc>
                  <a:txBody>
                    <a:bodyPr/>
                    <a:lstStyle/>
                    <a:p>
                      <a:pPr algn="ctr"/>
                      <a:r>
                        <a:rPr lang="uk-UA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5 Кросинговер</a:t>
                      </a: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К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Процес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утворення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додаткових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копій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фрагмента ДНК</a:t>
                      </a: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9136">
                <a:tc>
                  <a:txBody>
                    <a:bodyPr/>
                    <a:lstStyle/>
                    <a:p>
                      <a:pPr algn="ctr"/>
                      <a:r>
                        <a:rPr lang="uk-UA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6 Геном</a:t>
                      </a: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Н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Процес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переписування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інформації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з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ДНК на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іРНК</a:t>
                      </a:r>
                      <a:endParaRPr lang="ru-RU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566">
                <a:tc>
                  <a:txBody>
                    <a:bodyPr/>
                    <a:lstStyle/>
                    <a:p>
                      <a:pPr algn="ctr"/>
                      <a:r>
                        <a:rPr lang="uk-UA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7 Ампліфікація</a:t>
                      </a: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М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Обмін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ділянками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між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гомологічними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хромосомами</a:t>
                      </a: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809">
                <a:tc>
                  <a:txBody>
                    <a:bodyPr/>
                    <a:lstStyle/>
                    <a:p>
                      <a:pPr algn="ctr"/>
                      <a:r>
                        <a:rPr lang="uk-UA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8 Експресія</a:t>
                      </a: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О Синтез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білків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на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матриці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іРНК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,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що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відбувається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dirty="0" err="1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на</a:t>
                      </a:r>
                      <a:r>
                        <a:rPr lang="ru-RU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рибосомах</a:t>
                      </a: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Таблиця 7"/>
          <p:cNvGraphicFramePr>
            <a:graphicFrameLocks noGrp="1"/>
          </p:cNvGraphicFramePr>
          <p:nvPr/>
        </p:nvGraphicFramePr>
        <p:xfrm>
          <a:off x="1428728" y="2786058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dirty="0">
                <a:solidFill>
                  <a:srgbClr val="FFFF00"/>
                </a:solidFill>
              </a:rPr>
              <a:t>ВІДПОВІДЬ: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>
              <a:buNone/>
            </a:pPr>
            <a:endParaRPr lang="uk-UA" dirty="0"/>
          </a:p>
          <a:p>
            <a:pPr fontAlgn="t"/>
            <a:endParaRPr lang="uk-UA" dirty="0"/>
          </a:p>
          <a:p>
            <a:pPr fontAlgn="t"/>
            <a:endParaRPr lang="uk-UA" dirty="0"/>
          </a:p>
          <a:p>
            <a:pPr fontAlgn="t"/>
            <a:endParaRPr lang="uk-UA" dirty="0"/>
          </a:p>
          <a:p>
            <a:pPr fontAlgn="t"/>
            <a:endParaRPr lang="uk-UA" dirty="0"/>
          </a:p>
          <a:p>
            <a:pPr fontAlgn="t"/>
            <a:endParaRPr lang="uk-UA" dirty="0"/>
          </a:p>
          <a:p>
            <a:pPr fontAlgn="t"/>
            <a:endParaRPr lang="uk-UA" dirty="0"/>
          </a:p>
          <a:p>
            <a:pPr fontAlgn="t"/>
            <a:endParaRPr lang="uk-UA" dirty="0"/>
          </a:p>
          <a:p>
            <a:endParaRPr lang="uk-UA" dirty="0"/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/>
        </p:nvGraphicFramePr>
        <p:xfrm>
          <a:off x="1428728" y="2786058"/>
          <a:ext cx="60960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4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4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4400" b="1" dirty="0">
                          <a:solidFill>
                            <a:srgbClr val="FF0000"/>
                          </a:solidFill>
                        </a:rPr>
                        <a:t>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400" b="1" dirty="0">
                          <a:solidFill>
                            <a:srgbClr val="FF0000"/>
                          </a:solidFill>
                        </a:rPr>
                        <a:t>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400" b="1" dirty="0">
                          <a:solidFill>
                            <a:srgbClr val="FF0000"/>
                          </a:solidFill>
                        </a:rPr>
                        <a:t>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400" b="1" dirty="0">
                          <a:solidFill>
                            <a:srgbClr val="FF0000"/>
                          </a:solidFill>
                        </a:rPr>
                        <a:t>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400" b="1" dirty="0">
                          <a:solidFill>
                            <a:srgbClr val="FF0000"/>
                          </a:solidFill>
                        </a:rPr>
                        <a:t>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400" b="1" dirty="0">
                          <a:solidFill>
                            <a:srgbClr val="FF0000"/>
                          </a:solidFill>
                        </a:rPr>
                        <a:t>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400" b="1" dirty="0">
                          <a:solidFill>
                            <a:srgbClr val="FF0000"/>
                          </a:solidFill>
                        </a:rPr>
                        <a:t>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400" b="1" dirty="0">
                          <a:solidFill>
                            <a:srgbClr val="FF0000"/>
                          </a:solidFill>
                        </a:rPr>
                        <a:t>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ВИСНОВКИ: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молекулярна</a:t>
            </a:r>
            <a:r>
              <a:rPr lang="ru-RU" dirty="0"/>
              <a:t> генетика </a:t>
            </a:r>
            <a:r>
              <a:rPr lang="ru-RU" dirty="0" err="1"/>
              <a:t>вивчає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зберігають</a:t>
            </a:r>
            <a:r>
              <a:rPr lang="ru-RU" dirty="0"/>
              <a:t> </a:t>
            </a:r>
            <a:r>
              <a:rPr lang="ru-RU" dirty="0" err="1"/>
              <a:t>й</a:t>
            </a:r>
            <a:br>
              <a:rPr lang="ru-RU" dirty="0"/>
            </a:br>
            <a:r>
              <a:rPr lang="ru-RU" dirty="0" err="1"/>
              <a:t>формують</a:t>
            </a:r>
            <a:r>
              <a:rPr lang="ru-RU" dirty="0"/>
              <a:t> </a:t>
            </a:r>
            <a:r>
              <a:rPr lang="ru-RU" dirty="0" err="1"/>
              <a:t>генетичну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функціональні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;</a:t>
            </a:r>
          </a:p>
          <a:p>
            <a:pPr>
              <a:buNone/>
            </a:pPr>
            <a:endParaRPr lang="ru-RU" dirty="0"/>
          </a:p>
          <a:p>
            <a:r>
              <a:rPr lang="uk-UA" dirty="0"/>
              <a:t>особливостями організації молекулярно-генетичних методів досліджень є використання фрагментів ДНК, </a:t>
            </a:r>
            <a:r>
              <a:rPr lang="uk-UA" dirty="0" err="1"/>
              <a:t>ферментів-рестриктаз</a:t>
            </a:r>
            <a:r>
              <a:rPr lang="uk-UA" dirty="0"/>
              <a:t> і спеціальних методів для отримання, розмноження й вивчення ділянок ДНК ;</a:t>
            </a:r>
          </a:p>
          <a:p>
            <a:pPr>
              <a:buNone/>
            </a:pPr>
            <a:endParaRPr lang="uk-UA" dirty="0"/>
          </a:p>
          <a:p>
            <a:r>
              <a:rPr lang="uk-UA" dirty="0" err="1"/>
              <a:t>секвенування</a:t>
            </a:r>
            <a:r>
              <a:rPr lang="uk-UA" dirty="0"/>
              <a:t> генів, </a:t>
            </a:r>
            <a:r>
              <a:rPr lang="uk-UA" dirty="0" err="1"/>
              <a:t>полімеразна</a:t>
            </a:r>
            <a:r>
              <a:rPr lang="uk-UA" dirty="0"/>
              <a:t> ланцюгова реакція,</a:t>
            </a:r>
            <a:br>
              <a:rPr lang="uk-UA" dirty="0"/>
            </a:br>
            <a:r>
              <a:rPr lang="uk-UA" dirty="0"/>
              <a:t>застосування генетичних маркерів допомагають вивчати </a:t>
            </a:r>
            <a:r>
              <a:rPr lang="uk-UA" dirty="0" err="1"/>
              <a:t>процесижиттєдіяльності</a:t>
            </a:r>
            <a:r>
              <a:rPr lang="uk-UA" dirty="0"/>
              <a:t> на молекулярному рівні організації життя й застосовувати ці знання в різних галузях діяльності людини </a:t>
            </a:r>
            <a:br>
              <a:rPr lang="uk-UA" dirty="0"/>
            </a:br>
            <a:r>
              <a:rPr lang="uk-UA" dirty="0"/>
              <a:t> </a:t>
            </a:r>
            <a:br>
              <a:rPr lang="uk-UA" dirty="0"/>
            </a:br>
            <a:r>
              <a:rPr lang="uk-UA" dirty="0"/>
              <a:t> </a:t>
            </a:r>
            <a:br>
              <a:rPr lang="ru-RU" dirty="0"/>
            </a:br>
            <a:endParaRPr lang="uk-U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Домашнє завдання: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Опрацювати параграф 3</a:t>
            </a:r>
            <a:r>
              <a:rPr lang="en-US"/>
              <a:t>4</a:t>
            </a:r>
            <a:r>
              <a:rPr lang="uk-UA"/>
              <a:t>, </a:t>
            </a:r>
            <a:r>
              <a:rPr lang="uk-UA" dirty="0"/>
              <a:t>завдання після параграфа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i="1" dirty="0"/>
              <a:t>Індивідуальність </a:t>
            </a:r>
            <a:endParaRPr lang="uk-UA" sz="5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/>
              <a:t>Індивідуальність (від лат. </a:t>
            </a:r>
            <a:r>
              <a:rPr lang="en-US" i="1" dirty="0" err="1"/>
              <a:t>individuum</a:t>
            </a:r>
            <a:r>
              <a:rPr lang="en-US" i="1" dirty="0"/>
              <a:t> – </a:t>
            </a:r>
            <a:r>
              <a:rPr lang="uk-UA" i="1" dirty="0"/>
              <a:t>неподільне, неповторне) – неповторна своєрідність будь-якого явища, окремої істоти, людини.</a:t>
            </a:r>
            <a:br>
              <a:rPr lang="uk-UA" i="1" dirty="0"/>
            </a:br>
            <a:r>
              <a:rPr lang="uk-UA" i="1" dirty="0"/>
              <a:t>                                                                                З енциклопедії</a:t>
            </a:r>
            <a:r>
              <a:rPr lang="uk-UA" dirty="0"/>
              <a:t> </a:t>
            </a:r>
            <a:br>
              <a:rPr lang="uk-UA" dirty="0"/>
            </a:br>
            <a:endParaRPr lang="uk-UA" dirty="0"/>
          </a:p>
        </p:txBody>
      </p:sp>
      <p:pic>
        <p:nvPicPr>
          <p:cNvPr id="1026" name="Picture 2" descr="ÐÐµÐ´Ð¸ÐºÐ¾-Ð³ÐµÐ½ÐµÑÐ¸ÑÐµÑÐºÐ¾Ðµ ÐºÐ¾Ð½ÑÑÐ»ÑÑÐ¸ÑÐ¾Ð²Ð°Ð½Ð¸Ðµ"/>
          <p:cNvPicPr>
            <a:picLocks noChangeAspect="1" noChangeArrowheads="1"/>
          </p:cNvPicPr>
          <p:nvPr/>
        </p:nvPicPr>
        <p:blipFill>
          <a:blip r:embed="rId2"/>
          <a:srcRect l="18652" t="47121" r="16557" b="9685"/>
          <a:stretch>
            <a:fillRect/>
          </a:stretch>
        </p:blipFill>
        <p:spPr bwMode="auto">
          <a:xfrm>
            <a:off x="1643042" y="3643314"/>
            <a:ext cx="5715040" cy="2857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/>
              <a:t>Поміркуйте!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Елементом сучасного дизайну житла досить часто стають </a:t>
            </a:r>
            <a:r>
              <a:rPr lang="uk-UA" dirty="0" err="1"/>
              <a:t>генопортрети</a:t>
            </a:r>
            <a:r>
              <a:rPr lang="uk-UA" dirty="0"/>
              <a:t> (зображення ДНК) мешканців, за допомогою яких підкреслюють особливості стилю оформлення. Що є основою неповторності таких портретів і чому вони індивідуальні? </a:t>
            </a:r>
            <a:br>
              <a:rPr lang="uk-UA" dirty="0"/>
            </a:br>
            <a:endParaRPr lang="uk-UA" dirty="0"/>
          </a:p>
        </p:txBody>
      </p:sp>
      <p:pic>
        <p:nvPicPr>
          <p:cNvPr id="28674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643314"/>
            <a:ext cx="4638675" cy="2905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предметом </a:t>
            </a:r>
            <a:r>
              <a:rPr lang="ru-RU" dirty="0" err="1"/>
              <a:t>досліджень</a:t>
            </a:r>
            <a:r>
              <a:rPr lang="ru-RU" dirty="0"/>
              <a:t> </a:t>
            </a:r>
            <a:r>
              <a:rPr lang="ru-RU" dirty="0" err="1"/>
              <a:t>молекулярної</a:t>
            </a:r>
            <a:r>
              <a:rPr lang="ru-RU" dirty="0"/>
              <a:t> генетики? </a:t>
            </a:r>
            <a:endParaRPr lang="uk-UA" dirty="0"/>
          </a:p>
        </p:txBody>
      </p:sp>
      <p:sp>
        <p:nvSpPr>
          <p:cNvPr id="5" name="Місце для вмісту 4"/>
          <p:cNvSpPr>
            <a:spLocks noGrp="1"/>
          </p:cNvSpPr>
          <p:nvPr>
            <p:ph sz="half" idx="1"/>
          </p:nvPr>
        </p:nvSpPr>
        <p:spPr>
          <a:xfrm>
            <a:off x="285720" y="1857364"/>
            <a:ext cx="5214974" cy="4714908"/>
          </a:xfrm>
        </p:spPr>
        <p:txBody>
          <a:bodyPr>
            <a:noAutofit/>
          </a:bodyPr>
          <a:lstStyle/>
          <a:p>
            <a:r>
              <a:rPr lang="uk-UA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МОЛЕКУЛЯРНА ГЕНЕТИКА </a:t>
            </a:r>
            <a:r>
              <a:rPr lang="uk-UA" sz="3600" dirty="0"/>
              <a:t>– </a:t>
            </a:r>
            <a:r>
              <a:rPr lang="uk-UA" sz="3600" i="1" dirty="0"/>
              <a:t>це розділ генетики й молекулярної біології, що вивчає молекулярні основи спадковості й мінливості живих організмів і вірусів</a:t>
            </a:r>
            <a:r>
              <a:rPr lang="uk-UA" sz="3600" dirty="0"/>
              <a:t>. </a:t>
            </a:r>
            <a:br>
              <a:rPr lang="uk-UA" sz="3600" dirty="0"/>
            </a:br>
            <a:endParaRPr lang="uk-UA" sz="3600" dirty="0"/>
          </a:p>
        </p:txBody>
      </p:sp>
      <p:sp>
        <p:nvSpPr>
          <p:cNvPr id="6" name="Місце для вмісту 5"/>
          <p:cNvSpPr>
            <a:spLocks noGrp="1"/>
          </p:cNvSpPr>
          <p:nvPr>
            <p:ph sz="half" idx="2"/>
          </p:nvPr>
        </p:nvSpPr>
        <p:spPr>
          <a:xfrm>
            <a:off x="6072198" y="4857760"/>
            <a:ext cx="2614602" cy="1268403"/>
          </a:xfrm>
        </p:spPr>
        <p:txBody>
          <a:bodyPr>
            <a:normAutofit fontScale="62500" lnSpcReduction="20000"/>
          </a:bodyPr>
          <a:lstStyle/>
          <a:p>
            <a:r>
              <a:rPr lang="uk-UA" dirty="0"/>
              <a:t>Предмет досліджень молекулярної</a:t>
            </a:r>
            <a:br>
              <a:rPr lang="uk-UA" dirty="0"/>
            </a:br>
            <a:r>
              <a:rPr lang="uk-UA" dirty="0" err="1"/>
              <a:t>генгетики</a:t>
            </a:r>
            <a:r>
              <a:rPr lang="uk-UA" dirty="0"/>
              <a:t> </a:t>
            </a:r>
            <a:br>
              <a:rPr lang="uk-UA" dirty="0"/>
            </a:br>
            <a:endParaRPr lang="uk-UA" dirty="0"/>
          </a:p>
        </p:txBody>
      </p:sp>
      <p:pic>
        <p:nvPicPr>
          <p:cNvPr id="29698" name="Picture 2" descr="https://history.vn.ua/pidruchniki/sobol-biology-and-ecology-10-class-2018-standard-level/sobol-biology-and-ecology-10-class-2018-standard-level.files/image2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1928802"/>
            <a:ext cx="2903924" cy="2857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Найголовнішими досягненнями молекулярної генетики є 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571604" y="1600200"/>
            <a:ext cx="7358114" cy="4525963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 </a:t>
            </a:r>
            <a:r>
              <a:rPr lang="uk-UA" sz="2800" dirty="0"/>
              <a:t>з'ясування хімічної природи гена</a:t>
            </a:r>
          </a:p>
          <a:p>
            <a:pPr>
              <a:buNone/>
            </a:pPr>
            <a:endParaRPr lang="uk-UA" sz="2800" dirty="0"/>
          </a:p>
          <a:p>
            <a:r>
              <a:rPr lang="uk-UA" sz="2800" dirty="0"/>
              <a:t>штучний синтез гена</a:t>
            </a:r>
          </a:p>
          <a:p>
            <a:pPr>
              <a:buNone/>
            </a:pPr>
            <a:endParaRPr lang="uk-UA" sz="2800" dirty="0"/>
          </a:p>
          <a:p>
            <a:r>
              <a:rPr lang="uk-UA" sz="2800" dirty="0"/>
              <a:t>з'ясування механізмів </a:t>
            </a:r>
            <a:r>
              <a:rPr lang="uk-UA" sz="2800" i="1" dirty="0"/>
              <a:t>реплікації, транскрипції, зворотної транскрипції, трансляції, репарації, </a:t>
            </a:r>
            <a:r>
              <a:rPr lang="uk-UA" sz="2800" dirty="0"/>
              <a:t>регуляції </a:t>
            </a:r>
            <a:r>
              <a:rPr lang="uk-UA" sz="2800" i="1" dirty="0"/>
              <a:t>експресії </a:t>
            </a:r>
            <a:r>
              <a:rPr lang="uk-UA" sz="2800" dirty="0"/>
              <a:t>та біосинтезу білків. </a:t>
            </a:r>
          </a:p>
          <a:p>
            <a:pPr>
              <a:buNone/>
            </a:pPr>
            <a:endParaRPr lang="uk-UA" sz="2800" dirty="0"/>
          </a:p>
          <a:p>
            <a:pPr>
              <a:buNone/>
            </a:pPr>
            <a:endParaRPr lang="uk-UA" sz="2800" dirty="0"/>
          </a:p>
          <a:p>
            <a:pPr algn="ctr">
              <a:buNone/>
            </a:pPr>
            <a:r>
              <a:rPr lang="uk-UA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Основою цієї науки є концепція </a:t>
            </a:r>
            <a:r>
              <a:rPr lang="uk-UA" sz="48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генетичного коду</a:t>
            </a:r>
            <a:r>
              <a:rPr lang="uk-UA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br>
              <a:rPr lang="uk-UA" sz="2800" dirty="0"/>
            </a:br>
            <a:endParaRPr lang="uk-UA" sz="2800" dirty="0"/>
          </a:p>
        </p:txBody>
      </p:sp>
      <p:sp>
        <p:nvSpPr>
          <p:cNvPr id="12" name="Стрілка кутом догори 11"/>
          <p:cNvSpPr/>
          <p:nvPr/>
        </p:nvSpPr>
        <p:spPr>
          <a:xfrm rot="5400000">
            <a:off x="607191" y="1178703"/>
            <a:ext cx="785818" cy="114300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Стрілка кутом догори 12"/>
          <p:cNvSpPr/>
          <p:nvPr/>
        </p:nvSpPr>
        <p:spPr>
          <a:xfrm rot="5400000">
            <a:off x="607191" y="1893083"/>
            <a:ext cx="785818" cy="114300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Стрілка кутом догори 13"/>
          <p:cNvSpPr/>
          <p:nvPr/>
        </p:nvSpPr>
        <p:spPr>
          <a:xfrm rot="5400000">
            <a:off x="571472" y="2643182"/>
            <a:ext cx="857256" cy="114300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5409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Які</a:t>
            </a: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особливості</a:t>
            </a: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організації</a:t>
            </a: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молекулярно ­</a:t>
            </a:r>
            <a:r>
              <a:rPr lang="ru-RU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генетичних</a:t>
            </a: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досліджень</a:t>
            </a: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 </a:t>
            </a:r>
            <a:r>
              <a:rPr lang="ru-RU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спадковості</a:t>
            </a: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? </a:t>
            </a:r>
            <a:endParaRPr lang="uk-UA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Молекулярно­генетичні</a:t>
            </a:r>
            <a:r>
              <a:rPr lang="uk-UA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методи </a:t>
            </a:r>
            <a:r>
              <a:rPr lang="uk-UA" dirty="0"/>
              <a:t>– </a:t>
            </a:r>
            <a:r>
              <a:rPr lang="uk-UA" i="1" dirty="0"/>
              <a:t>це методи дослідження структури й мінливості генетичного апарату, з яким пов’язані процеси збереження й реалізації</a:t>
            </a:r>
            <a:br>
              <a:rPr lang="uk-UA" i="1" dirty="0"/>
            </a:br>
            <a:r>
              <a:rPr lang="uk-UA" i="1" dirty="0"/>
              <a:t>спадкової інформації. </a:t>
            </a:r>
          </a:p>
          <a:p>
            <a:pPr algn="ctr"/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За їх допомогою науковці можуть визначати :</a:t>
            </a:r>
          </a:p>
          <a:p>
            <a:r>
              <a:rPr lang="uk-UA" dirty="0"/>
              <a:t>подібність та відмінності геномів різних організмів</a:t>
            </a:r>
          </a:p>
          <a:p>
            <a:r>
              <a:rPr lang="uk-UA" dirty="0"/>
              <a:t>виявляти ушкодження структури ДНК</a:t>
            </a:r>
          </a:p>
          <a:p>
            <a:r>
              <a:rPr lang="uk-UA" dirty="0"/>
              <a:t> встановлювати </a:t>
            </a:r>
            <a:r>
              <a:rPr lang="uk-UA" dirty="0" err="1"/>
              <a:t>нуклеотидні</a:t>
            </a:r>
            <a:r>
              <a:rPr lang="uk-UA" dirty="0"/>
              <a:t> послідовності генів у нормі й у разі захворювань </a:t>
            </a:r>
            <a:br>
              <a:rPr lang="uk-UA" dirty="0"/>
            </a:br>
            <a:endParaRPr lang="uk-UA" dirty="0"/>
          </a:p>
        </p:txBody>
      </p:sp>
      <p:pic>
        <p:nvPicPr>
          <p:cNvPr id="31746" name="Picture 2" descr="ÐÐ°ÑÑÐ¸Ð½ÐºÐ¸ Ð¿Ð¾ Ð·Ð°Ð¿ÑÐ¾ÑÑ ÐÐÐ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5059580"/>
            <a:ext cx="3714776" cy="1798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pPr algn="ctr"/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Етапи дослідження є такими: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928671"/>
            <a:ext cx="8229600" cy="4572032"/>
          </a:xfrm>
        </p:spPr>
        <p:txBody>
          <a:bodyPr>
            <a:normAutofit fontScale="92500" lnSpcReduction="20000"/>
          </a:bodyPr>
          <a:lstStyle/>
          <a:p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1) Отримання зразків ДНК:</a:t>
            </a:r>
          </a:p>
          <a:p>
            <a:r>
              <a:rPr lang="uk-UA" dirty="0"/>
              <a:t>виділення всієї (</a:t>
            </a:r>
            <a:r>
              <a:rPr lang="uk-UA" dirty="0" err="1"/>
              <a:t>геномної</a:t>
            </a:r>
            <a:r>
              <a:rPr lang="uk-UA" dirty="0"/>
              <a:t>) ДНК з клітин;</a:t>
            </a:r>
          </a:p>
          <a:p>
            <a:r>
              <a:rPr lang="uk-UA" dirty="0"/>
              <a:t> рестрикція ДНК — отримання окремих фрагментів (які розривають ДНК за певними послідовностями).</a:t>
            </a:r>
          </a:p>
          <a:p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2) Ампліфікація — накопичення </a:t>
            </a:r>
            <a:r>
              <a:rPr lang="uk-UA" dirty="0"/>
              <a:t>(клонування) однакових фрагментів ДНК. Застосовується метод </a:t>
            </a:r>
            <a:r>
              <a:rPr lang="uk-UA" dirty="0" err="1"/>
              <a:t>полімеразної</a:t>
            </a:r>
            <a:r>
              <a:rPr lang="uk-UA" dirty="0"/>
              <a:t> ланцюгової реакції (ПЛР):</a:t>
            </a:r>
          </a:p>
          <a:p>
            <a:r>
              <a:rPr lang="uk-UA" dirty="0"/>
              <a:t> </a:t>
            </a:r>
            <a:r>
              <a:rPr lang="uk-UA" dirty="0" err="1"/>
              <a:t>дволанцюгова</a:t>
            </a:r>
            <a:r>
              <a:rPr lang="uk-UA" dirty="0"/>
              <a:t> ДНК розділяється на </a:t>
            </a:r>
            <a:r>
              <a:rPr lang="uk-UA" dirty="0" err="1"/>
              <a:t>одноланцюгові</a:t>
            </a:r>
            <a:r>
              <a:rPr lang="uk-UA" dirty="0"/>
              <a:t>;</a:t>
            </a:r>
          </a:p>
          <a:p>
            <a:r>
              <a:rPr lang="ru-RU" dirty="0" err="1"/>
              <a:t>копіюювання</a:t>
            </a:r>
            <a:r>
              <a:rPr lang="ru-RU" dirty="0"/>
              <a:t> </a:t>
            </a:r>
            <a:r>
              <a:rPr lang="ru-RU" dirty="0" err="1"/>
              <a:t>виокремлених</a:t>
            </a:r>
            <a:r>
              <a:rPr lang="ru-RU" dirty="0"/>
              <a:t> </a:t>
            </a:r>
            <a:r>
              <a:rPr lang="ru-RU" dirty="0" err="1"/>
              <a:t>фрагментів</a:t>
            </a:r>
            <a:r>
              <a:rPr lang="ru-RU" dirty="0"/>
              <a:t> ДНК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ферментів</a:t>
            </a:r>
            <a:r>
              <a:rPr lang="ru-RU" dirty="0"/>
              <a:t> – </a:t>
            </a:r>
            <a:r>
              <a:rPr lang="ru-RU" dirty="0" err="1"/>
              <a:t>полімераз</a:t>
            </a:r>
            <a:r>
              <a:rPr lang="ru-RU" dirty="0"/>
              <a:t> </a:t>
            </a:r>
            <a:br>
              <a:rPr lang="ru-RU" dirty="0"/>
            </a:br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3) Електрофорез фрагментів ДНК </a:t>
            </a:r>
            <a:r>
              <a:rPr lang="uk-UA" dirty="0"/>
              <a:t>— розділення фрагментів за молекулярною масою та електричним зарядом на поверхні гелю з агару. Кожен фрагмент має певні розміри і займає в гелі певне місце у вигляді смуги.</a:t>
            </a:r>
          </a:p>
          <a:p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4) Ідентифікація окремих фрагментів ДНК</a:t>
            </a:r>
          </a:p>
          <a:p>
            <a:endParaRPr lang="uk-UA" dirty="0"/>
          </a:p>
        </p:txBody>
      </p:sp>
      <p:pic>
        <p:nvPicPr>
          <p:cNvPr id="33794" name="Picture 2" descr="https://history.vn.ua/pidruchniki/sobol-biology-and-ecology-10-class-2018-standard-level/sobol-biology-and-ecology-10-class-2018-standard-level.files/image2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4857760"/>
            <a:ext cx="2857520" cy="1690691"/>
          </a:xfrm>
          <a:prstGeom prst="rect">
            <a:avLst/>
          </a:prstGeom>
          <a:noFill/>
        </p:spPr>
      </p:pic>
      <p:sp>
        <p:nvSpPr>
          <p:cNvPr id="5" name="Прямокутник 4"/>
          <p:cNvSpPr/>
          <p:nvPr/>
        </p:nvSpPr>
        <p:spPr>
          <a:xfrm>
            <a:off x="2857488" y="5500702"/>
            <a:ext cx="3714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Генетичний</a:t>
            </a:r>
            <a:r>
              <a:rPr lang="ru-RU" dirty="0"/>
              <a:t> </a:t>
            </a:r>
            <a:r>
              <a:rPr lang="ru-RU" dirty="0" err="1"/>
              <a:t>аналізатор</a:t>
            </a:r>
            <a:br>
              <a:rPr lang="ru-RU" dirty="0"/>
            </a:br>
            <a:r>
              <a:rPr lang="ru-RU" dirty="0"/>
              <a:t>(</a:t>
            </a:r>
            <a:r>
              <a:rPr lang="ru-RU" dirty="0" err="1"/>
              <a:t>секвенатор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комп’ютерним</a:t>
            </a:r>
            <a:br>
              <a:rPr lang="ru-RU" dirty="0"/>
            </a:b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програмовим</a:t>
            </a:r>
            <a:r>
              <a:rPr lang="ru-RU" dirty="0"/>
              <a:t> </a:t>
            </a:r>
            <a:r>
              <a:rPr lang="ru-RU" dirty="0" err="1"/>
              <a:t>забезпеченням</a:t>
            </a:r>
            <a:r>
              <a:rPr lang="ru-RU" dirty="0"/>
              <a:t> </a:t>
            </a:r>
            <a:br>
              <a:rPr lang="ru-RU" dirty="0"/>
            </a:br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Яке </a:t>
            </a:r>
            <a:r>
              <a:rPr lang="ru-RU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значення</a:t>
            </a: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найпоширеніших</a:t>
            </a: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молекулярногенетичних</a:t>
            </a: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методів</a:t>
            </a: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? </a:t>
            </a:r>
            <a:endParaRPr lang="uk-UA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/>
              <a:t>До </a:t>
            </a:r>
            <a:r>
              <a:rPr lang="ru-RU" sz="2800" dirty="0" err="1"/>
              <a:t>найважливіших</a:t>
            </a:r>
            <a:r>
              <a:rPr lang="ru-RU" sz="2800" dirty="0"/>
              <a:t> </a:t>
            </a:r>
            <a:r>
              <a:rPr lang="ru-RU" sz="2800" dirty="0" err="1"/>
              <a:t>методів</a:t>
            </a:r>
            <a:r>
              <a:rPr lang="ru-RU" sz="2800" dirty="0"/>
              <a:t> </a:t>
            </a:r>
            <a:r>
              <a:rPr lang="ru-RU" sz="2800" dirty="0" err="1"/>
              <a:t>молекулярної</a:t>
            </a:r>
            <a:r>
              <a:rPr lang="ru-RU" sz="2800" dirty="0"/>
              <a:t> генетики, </a:t>
            </a:r>
            <a:r>
              <a:rPr lang="ru-RU" sz="2800" dirty="0" err="1"/>
              <a:t>що</a:t>
            </a:r>
            <a:r>
              <a:rPr lang="ru-RU" sz="2800" dirty="0"/>
              <a:t> лежать в </a:t>
            </a:r>
            <a:r>
              <a:rPr lang="ru-RU" sz="2800" dirty="0" err="1"/>
              <a:t>основі</a:t>
            </a:r>
            <a:r>
              <a:rPr lang="ru-RU" sz="2800" dirty="0"/>
              <a:t> </a:t>
            </a:r>
            <a:r>
              <a:rPr lang="ru-RU" sz="2800" dirty="0" err="1"/>
              <a:t>геномних</a:t>
            </a:r>
            <a:r>
              <a:rPr lang="ru-RU" sz="2800" dirty="0"/>
              <a:t> </a:t>
            </a:r>
            <a:r>
              <a:rPr lang="ru-RU" sz="2800" dirty="0" err="1"/>
              <a:t>технологій</a:t>
            </a:r>
            <a:r>
              <a:rPr lang="ru-RU" sz="2800" dirty="0"/>
              <a:t> </a:t>
            </a:r>
            <a:r>
              <a:rPr lang="ru-RU" sz="2800" dirty="0" err="1"/>
              <a:t>і</a:t>
            </a:r>
            <a:r>
              <a:rPr lang="ru-RU" sz="2800" dirty="0"/>
              <a:t> </a:t>
            </a:r>
            <a:r>
              <a:rPr lang="ru-RU" sz="2800" dirty="0" err="1"/>
              <a:t>ДНК-діагностики</a:t>
            </a:r>
            <a:r>
              <a:rPr lang="ru-RU" sz="2800" dirty="0"/>
              <a:t>, належать: </a:t>
            </a:r>
          </a:p>
          <a:p>
            <a:pPr>
              <a:buNone/>
            </a:pPr>
            <a:endParaRPr lang="ru-RU" sz="2800" dirty="0"/>
          </a:p>
          <a:p>
            <a:r>
              <a:rPr lang="ru-RU" sz="2800" dirty="0" err="1"/>
              <a:t>секвенування</a:t>
            </a:r>
            <a:r>
              <a:rPr lang="ru-RU" sz="2800" dirty="0"/>
              <a:t> </a:t>
            </a:r>
            <a:r>
              <a:rPr lang="ru-RU" sz="2800" dirty="0" err="1"/>
              <a:t>генів</a:t>
            </a:r>
            <a:endParaRPr lang="ru-RU" sz="2800" dirty="0"/>
          </a:p>
          <a:p>
            <a:pPr>
              <a:buNone/>
            </a:pPr>
            <a:endParaRPr lang="ru-RU" sz="2800" dirty="0"/>
          </a:p>
          <a:p>
            <a:r>
              <a:rPr lang="ru-RU" sz="2800" dirty="0" err="1"/>
              <a:t>полімеразна</a:t>
            </a:r>
            <a:r>
              <a:rPr lang="ru-RU" sz="2800" dirty="0"/>
              <a:t> </a:t>
            </a:r>
            <a:r>
              <a:rPr lang="ru-RU" sz="2800" dirty="0" err="1"/>
              <a:t>ланцюгова</a:t>
            </a:r>
            <a:r>
              <a:rPr lang="ru-RU" sz="2800" dirty="0"/>
              <a:t> </a:t>
            </a:r>
            <a:r>
              <a:rPr lang="ru-RU" sz="2800" dirty="0" err="1"/>
              <a:t>реакція</a:t>
            </a:r>
            <a:endParaRPr lang="ru-RU" sz="2800" dirty="0"/>
          </a:p>
          <a:p>
            <a:pPr>
              <a:buNone/>
            </a:pPr>
            <a:endParaRPr lang="ru-RU" sz="2800" dirty="0"/>
          </a:p>
          <a:p>
            <a:r>
              <a:rPr lang="ru-RU" sz="2800" dirty="0" err="1"/>
              <a:t>застосування</a:t>
            </a:r>
            <a:r>
              <a:rPr lang="ru-RU" sz="2800" dirty="0"/>
              <a:t> </a:t>
            </a:r>
            <a:r>
              <a:rPr lang="ru-RU" sz="2800" dirty="0" err="1"/>
              <a:t>генетичних</a:t>
            </a:r>
            <a:r>
              <a:rPr lang="ru-RU" sz="2800" dirty="0"/>
              <a:t> </a:t>
            </a:r>
            <a:r>
              <a:rPr lang="ru-RU" sz="2800" dirty="0" err="1"/>
              <a:t>маркерів</a:t>
            </a:r>
            <a:r>
              <a:rPr lang="ru-RU" sz="2800" dirty="0"/>
              <a:t> </a:t>
            </a:r>
            <a:br>
              <a:rPr lang="ru-RU" dirty="0"/>
            </a:br>
            <a:endParaRPr lang="uk-UA" dirty="0"/>
          </a:p>
        </p:txBody>
      </p:sp>
      <p:sp>
        <p:nvSpPr>
          <p:cNvPr id="4" name="Стрілка кутом 3"/>
          <p:cNvSpPr/>
          <p:nvPr/>
        </p:nvSpPr>
        <p:spPr>
          <a:xfrm rot="10800000">
            <a:off x="4857752" y="2928934"/>
            <a:ext cx="857256" cy="92869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5" name="Стрілка кутом 4"/>
          <p:cNvSpPr/>
          <p:nvPr/>
        </p:nvSpPr>
        <p:spPr>
          <a:xfrm rot="10800000">
            <a:off x="6357950" y="2786058"/>
            <a:ext cx="857256" cy="192882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6" name="Стрілка кутом 5"/>
          <p:cNvSpPr/>
          <p:nvPr/>
        </p:nvSpPr>
        <p:spPr>
          <a:xfrm rot="10800000">
            <a:off x="7715272" y="2857496"/>
            <a:ext cx="857256" cy="271464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pPr algn="ctr"/>
            <a:r>
              <a:rPr lang="uk-UA" sz="4400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Секвенування</a:t>
            </a:r>
            <a:r>
              <a:rPr lang="uk-UA" sz="44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генів</a:t>
            </a:r>
            <a:endParaRPr lang="uk-UA" sz="4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14282" y="1600200"/>
            <a:ext cx="5000660" cy="4525963"/>
          </a:xfrm>
        </p:spPr>
        <p:txBody>
          <a:bodyPr>
            <a:normAutofit/>
          </a:bodyPr>
          <a:lstStyle/>
          <a:p>
            <a:r>
              <a:rPr lang="uk-UA" dirty="0"/>
              <a:t>(від лат. </a:t>
            </a:r>
            <a:r>
              <a:rPr lang="en-US" i="1" dirty="0" err="1"/>
              <a:t>sequentum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uk-UA" dirty="0"/>
              <a:t>послідовність) – </a:t>
            </a:r>
            <a:r>
              <a:rPr lang="uk-UA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методи встановлення послідовності </a:t>
            </a:r>
            <a:r>
              <a:rPr lang="uk-UA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нуклеотидів</a:t>
            </a:r>
            <a:r>
              <a:rPr lang="uk-UA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у молекулах ДНК </a:t>
            </a:r>
            <a:r>
              <a:rPr lang="uk-UA" dirty="0"/>
              <a:t>Винайдено британським ученим </a:t>
            </a:r>
            <a:r>
              <a:rPr lang="uk-UA" dirty="0" err="1"/>
              <a:t>Фредеріком</a:t>
            </a:r>
            <a:r>
              <a:rPr lang="uk-UA" dirty="0"/>
              <a:t> Сенгером у 1977 р. Велика швидкість </a:t>
            </a:r>
            <a:r>
              <a:rPr lang="uk-UA" dirty="0" err="1"/>
              <a:t>секвенування</a:t>
            </a:r>
            <a:r>
              <a:rPr lang="uk-UA" dirty="0"/>
              <a:t>, що стала доступною на початку ХХІ ст. завдяки новим технологіям, сприяла встановленню повної послідовності геному людини </a:t>
            </a:r>
            <a:br>
              <a:rPr lang="uk-UA" dirty="0"/>
            </a:br>
            <a:endParaRPr lang="uk-UA" dirty="0"/>
          </a:p>
        </p:txBody>
      </p:sp>
      <p:pic>
        <p:nvPicPr>
          <p:cNvPr id="34818" name="Picture 2" descr="https://history.vn.ua/pidruchniki/sobol-biology-and-ecology-10-class-2018-standard-level/sobol-biology-and-ecology-10-class-2018-standard-level.files/image2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1142984"/>
            <a:ext cx="1911402" cy="2357454"/>
          </a:xfrm>
          <a:prstGeom prst="rect">
            <a:avLst/>
          </a:prstGeom>
          <a:noFill/>
        </p:spPr>
      </p:pic>
      <p:pic>
        <p:nvPicPr>
          <p:cNvPr id="34820" name="Picture 4" descr="https://history.vn.ua/pidruchniki/sobol-biology-and-ecology-10-class-2018-standard-level/sobol-biology-and-ecology-10-class-2018-standard-level.files/image22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4857760"/>
            <a:ext cx="1857388" cy="1751348"/>
          </a:xfrm>
          <a:prstGeom prst="rect">
            <a:avLst/>
          </a:prstGeom>
          <a:noFill/>
        </p:spPr>
      </p:pic>
      <p:sp>
        <p:nvSpPr>
          <p:cNvPr id="6" name="Прямокутник 5"/>
          <p:cNvSpPr/>
          <p:nvPr/>
        </p:nvSpPr>
        <p:spPr>
          <a:xfrm>
            <a:off x="4000496" y="5715016"/>
            <a:ext cx="27860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/>
              <a:t>Секвенування</a:t>
            </a:r>
            <a:br>
              <a:rPr lang="ru-RU" dirty="0"/>
            </a:br>
            <a:r>
              <a:rPr lang="ru-RU" dirty="0"/>
              <a:t>фрагмента ДНК </a:t>
            </a:r>
            <a:r>
              <a:rPr lang="ru-RU" dirty="0" err="1"/>
              <a:t>різними</a:t>
            </a:r>
            <a:br>
              <a:rPr lang="ru-RU" dirty="0"/>
            </a:br>
            <a:r>
              <a:rPr lang="ru-RU" dirty="0"/>
              <a:t>методами </a:t>
            </a:r>
            <a:br>
              <a:rPr lang="ru-RU" dirty="0"/>
            </a:br>
            <a:endParaRPr lang="uk-UA" dirty="0"/>
          </a:p>
        </p:txBody>
      </p:sp>
      <p:sp>
        <p:nvSpPr>
          <p:cNvPr id="7" name="Прямокутник 6"/>
          <p:cNvSpPr/>
          <p:nvPr/>
        </p:nvSpPr>
        <p:spPr>
          <a:xfrm>
            <a:off x="5572132" y="3500438"/>
            <a:ext cx="335755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 err="1"/>
              <a:t>Фредерік</a:t>
            </a:r>
            <a:r>
              <a:rPr lang="uk-UA" b="1" i="1" dirty="0"/>
              <a:t> Сенгер </a:t>
            </a:r>
            <a:r>
              <a:rPr lang="uk-UA" dirty="0"/>
              <a:t>(1918–2013) – британський біохімік, двічі лауреат Нобелівської премії з хімії </a:t>
            </a:r>
            <a:br>
              <a:rPr lang="uk-UA" dirty="0"/>
            </a:br>
            <a:endParaRPr lang="uk-U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344</TotalTime>
  <Words>845</Words>
  <Application>Microsoft Office PowerPoint</Application>
  <PresentationFormat>Экран (4:3)</PresentationFormat>
  <Paragraphs>132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Tw Cen MT</vt:lpstr>
      <vt:lpstr>Паркет</vt:lpstr>
      <vt:lpstr>СУЧАСНІ МОЛЕКУЛЯРНО-ГЕНЕТИЧНІ МЕТОДИ ДОСЛІДЖЕНЬ СПАДКОВОСТІ ЛЮДИНИ    </vt:lpstr>
      <vt:lpstr>Індивідуальність </vt:lpstr>
      <vt:lpstr>Поміркуйте!</vt:lpstr>
      <vt:lpstr>Що є предметом досліджень молекулярної генетики? </vt:lpstr>
      <vt:lpstr>Найголовнішими досягненнями молекулярної генетики є :</vt:lpstr>
      <vt:lpstr>Які особливості організації молекулярно ­генетичних досліджень  спадковості? </vt:lpstr>
      <vt:lpstr>Етапи дослідження є такими:</vt:lpstr>
      <vt:lpstr>Яке значення найпоширеніших молекулярногенетичних методів? </vt:lpstr>
      <vt:lpstr>Секвенування генів</vt:lpstr>
      <vt:lpstr>Полімеразна ланцюгова реакція (ПЛР)</vt:lpstr>
      <vt:lpstr>Генетичні маркери</vt:lpstr>
      <vt:lpstr>Молекулярно-генетичні дослідження застосовуються:</vt:lpstr>
      <vt:lpstr>Самостійна робота на зіставлення</vt:lpstr>
      <vt:lpstr>ВІДПОВІДЬ:</vt:lpstr>
      <vt:lpstr>ВИСНОВКИ:</vt:lpstr>
      <vt:lpstr>Домашнє завдання: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Генетика людини</dc:title>
  <dc:creator>Natalia</dc:creator>
  <cp:lastModifiedBy>Віктор Янченко</cp:lastModifiedBy>
  <cp:revision>24</cp:revision>
  <dcterms:created xsi:type="dcterms:W3CDTF">2013-11-11T13:47:26Z</dcterms:created>
  <dcterms:modified xsi:type="dcterms:W3CDTF">2021-01-15T12:32:33Z</dcterms:modified>
</cp:coreProperties>
</file>