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57" r:id="rId4"/>
    <p:sldId id="259" r:id="rId5"/>
    <p:sldId id="258" r:id="rId6"/>
    <p:sldId id="273" r:id="rId7"/>
    <p:sldId id="275" r:id="rId8"/>
    <p:sldId id="268" r:id="rId9"/>
    <p:sldId id="260" r:id="rId10"/>
    <p:sldId id="276" r:id="rId11"/>
    <p:sldId id="263" r:id="rId12"/>
    <p:sldId id="264" r:id="rId13"/>
    <p:sldId id="269" r:id="rId14"/>
    <p:sldId id="270" r:id="rId15"/>
    <p:sldId id="271" r:id="rId16"/>
    <p:sldId id="272" r:id="rId17"/>
    <p:sldId id="265" r:id="rId18"/>
    <p:sldId id="267" r:id="rId19"/>
    <p:sldId id="266" r:id="rId20"/>
    <p:sldId id="277" r:id="rId21"/>
    <p:sldId id="27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>
        <p:scale>
          <a:sx n="66" d="100"/>
          <a:sy n="66" d="100"/>
        </p:scale>
        <p:origin x="2232" y="10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24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7632" y="1092200"/>
            <a:ext cx="11662168" cy="2971801"/>
          </a:xfrm>
        </p:spPr>
        <p:txBody>
          <a:bodyPr>
            <a:normAutofit/>
          </a:bodyPr>
          <a:lstStyle/>
          <a:p>
            <a:r>
              <a:rPr lang="uk-UA" dirty="0" smtClean="0"/>
              <a:t>Портфоліо вчителя </a:t>
            </a:r>
            <a:br>
              <a:rPr lang="uk-UA" dirty="0" smtClean="0"/>
            </a:br>
            <a:r>
              <a:rPr lang="uk-UA" dirty="0" smtClean="0"/>
              <a:t>української мови та літератури миколаївської гімназії № 2 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5391" y="5012267"/>
            <a:ext cx="8911050" cy="791633"/>
          </a:xfrm>
        </p:spPr>
        <p:txBody>
          <a:bodyPr>
            <a:normAutofit/>
          </a:bodyPr>
          <a:lstStyle/>
          <a:p>
            <a:r>
              <a:rPr lang="uk-UA" sz="3600" b="1" dirty="0" err="1" smtClean="0">
                <a:solidFill>
                  <a:schemeClr val="accent3">
                    <a:lumMod val="50000"/>
                  </a:schemeClr>
                </a:solidFill>
              </a:rPr>
              <a:t>Шкабури</a:t>
            </a:r>
            <a:r>
              <a:rPr lang="uk-UA" sz="3600" b="1" dirty="0" smtClean="0">
                <a:solidFill>
                  <a:schemeClr val="accent3">
                    <a:lumMod val="50000"/>
                  </a:schemeClr>
                </a:solidFill>
              </a:rPr>
              <a:t> Тетяни Леонідівни</a:t>
            </a:r>
            <a:endParaRPr lang="uk-UA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4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0587" y="-113643"/>
            <a:ext cx="8534400" cy="596244"/>
          </a:xfrm>
        </p:spPr>
        <p:txBody>
          <a:bodyPr/>
          <a:lstStyle/>
          <a:p>
            <a:r>
              <a:rPr lang="ru-RU" b="1" baseline="-25000" dirty="0" err="1"/>
              <a:t>Науково</a:t>
            </a:r>
            <a:r>
              <a:rPr lang="ru-RU" b="1" baseline="-25000" dirty="0"/>
              <a:t>-методична робота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003301"/>
            <a:ext cx="10735654" cy="60506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i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Nova" panose="020B0504020202020204" pitchFamily="34" charset="0"/>
              </a:rPr>
              <a:t>Проблемна </a:t>
            </a:r>
            <a:r>
              <a:rPr lang="uk-UA" sz="2400" i="1" u="sng" dirty="0">
                <a:solidFill>
                  <a:schemeClr val="bg1">
                    <a:lumMod val="95000"/>
                    <a:lumOff val="5000"/>
                  </a:schemeClr>
                </a:solidFill>
                <a:latin typeface="Arial Nova" panose="020B0504020202020204" pitchFamily="34" charset="0"/>
              </a:rPr>
              <a:t>тема, над якою працювала:</a:t>
            </a:r>
          </a:p>
          <a:p>
            <a:pPr marL="0" indent="0">
              <a:buNone/>
            </a:pPr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«Формування орфографічної та пунктуаційної грамотності учнів на </a:t>
            </a:r>
            <a:r>
              <a:rPr lang="uk-UA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уроках</a:t>
            </a:r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української мови з народознавчим аспектом»</a:t>
            </a:r>
          </a:p>
          <a:p>
            <a:pPr marL="0" indent="0">
              <a:buNone/>
            </a:pPr>
            <a:r>
              <a:rPr lang="uk-UA" sz="2400" i="1" u="sng" dirty="0">
                <a:solidFill>
                  <a:schemeClr val="bg1">
                    <a:lumMod val="95000"/>
                    <a:lumOff val="5000"/>
                  </a:schemeClr>
                </a:solidFill>
                <a:latin typeface="Arial Nova" panose="020B0504020202020204" pitchFamily="34" charset="0"/>
              </a:rPr>
              <a:t>Проблемна тема, над якою працюватиму з 2020 по 2023 рр.:</a:t>
            </a:r>
          </a:p>
          <a:p>
            <a:pPr marL="0" indent="0">
              <a:buNone/>
            </a:pPr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«Формування національної свідомості школярів на </a:t>
            </a:r>
            <a:r>
              <a:rPr lang="uk-UA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уроках</a:t>
            </a:r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української мови та літератури»</a:t>
            </a:r>
            <a:endParaRPr lang="uk-UA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uk-UA" sz="24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uk-UA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3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670" y="351167"/>
            <a:ext cx="8534400" cy="1507067"/>
          </a:xfrm>
        </p:spPr>
        <p:txBody>
          <a:bodyPr/>
          <a:lstStyle/>
          <a:p>
            <a:r>
              <a:rPr lang="ru-RU" baseline="-25000" dirty="0" err="1"/>
              <a:t>Результати</a:t>
            </a:r>
            <a:r>
              <a:rPr lang="ru-RU" baseline="-25000" dirty="0"/>
              <a:t> </a:t>
            </a:r>
            <a:r>
              <a:rPr lang="ru-RU" baseline="-25000" dirty="0" err="1"/>
              <a:t>педагогічної</a:t>
            </a:r>
            <a:r>
              <a:rPr lang="ru-RU" baseline="-25000" dirty="0"/>
              <a:t> </a:t>
            </a:r>
            <a:r>
              <a:rPr lang="ru-RU" baseline="-25000" dirty="0" err="1"/>
              <a:t>діяльності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0"/>
            <a:ext cx="5643741" cy="695061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27" y="92613"/>
            <a:ext cx="5874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31092"/>
            <a:ext cx="4939469" cy="68269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50" y="0"/>
            <a:ext cx="4961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3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80" y="-18939"/>
            <a:ext cx="4921355" cy="680187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583" y="0"/>
            <a:ext cx="496196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583" y="-18939"/>
            <a:ext cx="4929495" cy="73902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67" y="0"/>
            <a:ext cx="5029979" cy="695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6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45" y="-34076"/>
            <a:ext cx="4763145" cy="714084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45" y="-34076"/>
            <a:ext cx="4978400" cy="68807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116" y="-11359"/>
            <a:ext cx="6097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0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06" y="95250"/>
            <a:ext cx="4701548" cy="70485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992" y="95250"/>
            <a:ext cx="496196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992" y="95250"/>
            <a:ext cx="496196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63" y="95250"/>
            <a:ext cx="4961965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73" y="95250"/>
            <a:ext cx="4960787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87" y="95250"/>
            <a:ext cx="4960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6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0"/>
            <a:ext cx="4897795" cy="67709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91" y="152400"/>
            <a:ext cx="496079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81" y="0"/>
            <a:ext cx="496078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78" y="0"/>
            <a:ext cx="5725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8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0026" y="-253509"/>
            <a:ext cx="8534400" cy="1507067"/>
          </a:xfrm>
        </p:spPr>
        <p:txBody>
          <a:bodyPr/>
          <a:lstStyle/>
          <a:p>
            <a:r>
              <a:rPr lang="ru-RU" baseline="-25000" dirty="0" err="1"/>
              <a:t>Творча</a:t>
            </a:r>
            <a:r>
              <a:rPr lang="ru-RU" baseline="-25000" dirty="0"/>
              <a:t> </a:t>
            </a:r>
            <a:r>
              <a:rPr lang="ru-RU" baseline="-25000" dirty="0" err="1"/>
              <a:t>діяльність</a:t>
            </a:r>
            <a:r>
              <a:rPr lang="ru-RU" baseline="-25000" dirty="0"/>
              <a:t> </a:t>
            </a:r>
            <a:br>
              <a:rPr lang="ru-RU" baseline="-25000" dirty="0"/>
            </a:br>
            <a:endParaRPr lang="uk-UA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174" y="594371"/>
            <a:ext cx="7697826" cy="511823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72" y="620385"/>
            <a:ext cx="7603589" cy="5055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05" y="594371"/>
            <a:ext cx="7839725" cy="5212582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010"/>
            <a:ext cx="4698141" cy="666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1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5448" y="157326"/>
            <a:ext cx="8534400" cy="1507067"/>
          </a:xfrm>
        </p:spPr>
        <p:txBody>
          <a:bodyPr/>
          <a:lstStyle/>
          <a:p>
            <a:r>
              <a:rPr lang="uk-UA" dirty="0" smtClean="0"/>
              <a:t>Методичні розробки уроків</a:t>
            </a:r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03853" y="1027632"/>
            <a:ext cx="11553366" cy="361526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uk-UA" i="1" dirty="0"/>
              <a:t>Ненаголошені голосні, що не перевіряються </a:t>
            </a:r>
            <a:r>
              <a:rPr lang="uk-UA" i="1" dirty="0" smtClean="0"/>
              <a:t>наголосом ( 5 клас).</a:t>
            </a:r>
          </a:p>
          <a:p>
            <a:pPr marL="457200" indent="-457200">
              <a:buFont typeface="+mj-lt"/>
              <a:buAutoNum type="arabicPeriod"/>
            </a:pPr>
            <a:r>
              <a:rPr lang="uk-UA" i="1" dirty="0" smtClean="0"/>
              <a:t>Фольклорна розвідка за повістю М. Коцюбинського «Тіні забутих предків» (10 клас).</a:t>
            </a:r>
          </a:p>
          <a:p>
            <a:pPr marL="457200" indent="-457200">
              <a:buFont typeface="+mj-lt"/>
              <a:buAutoNum type="arabicPeriod"/>
            </a:pPr>
            <a:r>
              <a:rPr lang="uk-UA" i="1" dirty="0" smtClean="0"/>
              <a:t>Василь Симоненко «Лебеді материнства». Символіка та образність слова (8 клас).</a:t>
            </a:r>
          </a:p>
          <a:p>
            <a:pPr marL="457200" indent="-457200">
              <a:buFont typeface="+mj-lt"/>
              <a:buAutoNum type="arabicPeriod"/>
            </a:pPr>
            <a:r>
              <a:rPr lang="uk-UA" i="1" dirty="0" smtClean="0"/>
              <a:t>Сценарій постановки за поемою </a:t>
            </a:r>
            <a:r>
              <a:rPr lang="uk-UA" i="1" dirty="0" err="1" smtClean="0"/>
              <a:t>Т.Г.Шевченка</a:t>
            </a:r>
            <a:r>
              <a:rPr lang="uk-UA" i="1" dirty="0" smtClean="0"/>
              <a:t> «Наймичка» (до 200-річчя </a:t>
            </a:r>
            <a:r>
              <a:rPr lang="uk-UA" i="1" dirty="0" err="1" smtClean="0"/>
              <a:t>Т.Г.Шевченко</a:t>
            </a:r>
            <a:r>
              <a:rPr lang="uk-UA" i="1" dirty="0" smtClean="0"/>
              <a:t>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6924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469" y="3077727"/>
            <a:ext cx="5685531" cy="378027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6" y="-59599"/>
            <a:ext cx="5787131" cy="384782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1037" t="45428" r="38025" b="44368"/>
          <a:stretch/>
        </p:blipFill>
        <p:spPr>
          <a:xfrm>
            <a:off x="6475411" y="471673"/>
            <a:ext cx="5486401" cy="150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3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5224" y="0"/>
            <a:ext cx="7032641" cy="99060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Слова, які мене надихають</a:t>
            </a:r>
            <a:endParaRPr lang="uk-UA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85" y="1435693"/>
            <a:ext cx="6538470" cy="4360343"/>
          </a:xfrm>
        </p:spPr>
      </p:pic>
      <p:sp>
        <p:nvSpPr>
          <p:cNvPr id="5" name="TextBox 4"/>
          <p:cNvSpPr txBox="1"/>
          <p:nvPr/>
        </p:nvSpPr>
        <p:spPr>
          <a:xfrm>
            <a:off x="358329" y="1181693"/>
            <a:ext cx="50413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i="1" dirty="0" smtClean="0"/>
              <a:t>Учитель повинен бути не лише наставником, але й другом, який разом з учнями долає труднощі, переживає, радіє, сумує.</a:t>
            </a:r>
          </a:p>
          <a:p>
            <a:pPr algn="r"/>
            <a:r>
              <a:rPr lang="uk-UA" sz="3600" i="1" dirty="0" smtClean="0"/>
              <a:t>В. А. Сухомлинський</a:t>
            </a:r>
            <a:endParaRPr lang="uk-UA" sz="3600" i="1" dirty="0"/>
          </a:p>
        </p:txBody>
      </p:sp>
    </p:spTree>
    <p:extLst>
      <p:ext uri="{BB962C8B-B14F-4D97-AF65-F5344CB8AC3E}">
        <p14:creationId xmlns:p14="http://schemas.microsoft.com/office/powerpoint/2010/main" val="38936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439" y="3095548"/>
            <a:ext cx="5658729" cy="376245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9" y="837488"/>
            <a:ext cx="4851826" cy="32259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876" y="769122"/>
            <a:ext cx="4769209" cy="3171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9674" y="0"/>
            <a:ext cx="10647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Урок на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</a:rPr>
              <a:t>запрошення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. Михайло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</a:rPr>
              <a:t>Коцюбинський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«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</a:rPr>
              <a:t>Тіні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</a:rPr>
              <a:t>забутих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</a:rPr>
              <a:t>предків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».</a:t>
            </a:r>
          </a:p>
          <a:p>
            <a:pPr algn="ctr"/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</a:rPr>
              <a:t>Фольклорне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</a:rPr>
              <a:t>тло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</a:rPr>
              <a:t>твору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</a:rPr>
              <a:t>Світ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</a:rPr>
              <a:t>природи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та людей у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</a:rPr>
              <a:t>повісті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uk-UA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4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8457"/>
            <a:ext cx="3794334" cy="50591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5" r="3086" b="25821"/>
          <a:stretch/>
        </p:blipFill>
        <p:spPr>
          <a:xfrm>
            <a:off x="51230" y="0"/>
            <a:ext cx="3743104" cy="32815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564" y="34184"/>
            <a:ext cx="9002446" cy="67518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1210" y="282800"/>
            <a:ext cx="6554076" cy="1144347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Література рідного краю</a:t>
            </a:r>
            <a:endParaRPr lang="uk-UA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1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556" y="1470668"/>
            <a:ext cx="5537126" cy="409408"/>
          </a:xfrm>
        </p:spPr>
        <p:txBody>
          <a:bodyPr>
            <a:normAutofit fontScale="90000"/>
          </a:bodyPr>
          <a:lstStyle/>
          <a:p>
            <a:r>
              <a:rPr lang="uk-UA" b="1" i="1" dirty="0"/>
              <a:t>Любові пам’ять незабутня. </a:t>
            </a:r>
            <a:r>
              <a:rPr lang="uk-UA" dirty="0"/>
              <a:t/>
            </a:r>
            <a:br>
              <a:rPr lang="uk-UA" dirty="0"/>
            </a:br>
            <a:r>
              <a:rPr lang="uk-UA" b="1" i="1" dirty="0"/>
              <a:t>Музи генія  (спільний творчий </a:t>
            </a:r>
            <a:r>
              <a:rPr lang="uk-UA" b="1" i="1" dirty="0" err="1"/>
              <a:t>проєкт</a:t>
            </a:r>
            <a:r>
              <a:rPr lang="uk-UA" b="1" i="1" dirty="0"/>
              <a:t> учнів 10-11-х класів)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3413" t="10742" r="32778" b="4039"/>
          <a:stretch/>
        </p:blipFill>
        <p:spPr>
          <a:xfrm>
            <a:off x="5950858" y="0"/>
            <a:ext cx="4884058" cy="692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67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942" y="2411125"/>
            <a:ext cx="6279058" cy="150706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4400" b="1" i="1" dirty="0" smtClean="0"/>
              <a:t>«Ми </a:t>
            </a:r>
            <a:r>
              <a:rPr lang="ru-RU" sz="4400" b="1" i="1" dirty="0" err="1"/>
              <a:t>повинні</a:t>
            </a:r>
            <a:r>
              <a:rPr lang="ru-RU" sz="4400" b="1" i="1" dirty="0"/>
              <a:t> </a:t>
            </a:r>
            <a:r>
              <a:rPr lang="ru-RU" sz="4400" b="1" i="1" dirty="0" err="1"/>
              <a:t>любити</a:t>
            </a:r>
            <a:r>
              <a:rPr lang="ru-RU" sz="4400" b="1" i="1" dirty="0"/>
              <a:t>, </a:t>
            </a:r>
            <a:r>
              <a:rPr lang="ru-RU" sz="4400" b="1" i="1" dirty="0" err="1"/>
              <a:t>творити</a:t>
            </a:r>
            <a:r>
              <a:rPr lang="ru-RU" sz="4400" b="1" i="1" dirty="0"/>
              <a:t> і </a:t>
            </a:r>
            <a:r>
              <a:rPr lang="ru-RU" sz="4400" b="1" i="1" dirty="0" err="1"/>
              <a:t>оберігати</a:t>
            </a:r>
            <a:r>
              <a:rPr lang="ru-RU" sz="4400" b="1" i="1" dirty="0"/>
              <a:t> красу в </a:t>
            </a:r>
            <a:r>
              <a:rPr lang="ru-RU" sz="4400" b="1" i="1" dirty="0" err="1"/>
              <a:t>природі</a:t>
            </a:r>
            <a:r>
              <a:rPr lang="ru-RU" sz="4400" b="1" i="1" dirty="0"/>
              <a:t> і в </a:t>
            </a:r>
            <a:r>
              <a:rPr lang="ru-RU" sz="4400" b="1" i="1" dirty="0" smtClean="0"/>
              <a:t>душах </a:t>
            </a:r>
            <a:r>
              <a:rPr lang="ru-RU" sz="4400" b="1" i="1" dirty="0" err="1" smtClean="0"/>
              <a:t>дітей</a:t>
            </a:r>
            <a:r>
              <a:rPr lang="ru-RU" sz="4400" b="1" i="1" dirty="0" smtClean="0"/>
              <a:t>»</a:t>
            </a:r>
            <a:endParaRPr lang="uk-UA" sz="44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282" y="0"/>
            <a:ext cx="4494718" cy="6744185"/>
          </a:xfrm>
        </p:spPr>
      </p:pic>
    </p:spTree>
    <p:extLst>
      <p:ext uri="{BB962C8B-B14F-4D97-AF65-F5344CB8AC3E}">
        <p14:creationId xmlns:p14="http://schemas.microsoft.com/office/powerpoint/2010/main" val="427188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312" y="1612900"/>
            <a:ext cx="11317288" cy="36152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8000" b="1" baseline="-25000" dirty="0">
                <a:solidFill>
                  <a:schemeClr val="tx1"/>
                </a:solidFill>
              </a:rPr>
              <a:t>Зміст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5400" baseline="-25000" dirty="0" err="1">
                <a:solidFill>
                  <a:schemeClr val="accent3">
                    <a:lumMod val="50000"/>
                  </a:schemeClr>
                </a:solidFill>
              </a:rPr>
              <a:t>Загальні</a:t>
            </a:r>
            <a:r>
              <a:rPr lang="ru-RU" sz="5400" baseline="-25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5400" baseline="-25000" dirty="0" err="1">
                <a:solidFill>
                  <a:schemeClr val="accent3">
                    <a:lumMod val="50000"/>
                  </a:schemeClr>
                </a:solidFill>
              </a:rPr>
              <a:t>відомості</a:t>
            </a:r>
            <a:r>
              <a:rPr lang="ru-RU" sz="5400" baseline="-25000" dirty="0">
                <a:solidFill>
                  <a:schemeClr val="accent3">
                    <a:lumMod val="50000"/>
                  </a:schemeClr>
                </a:solidFill>
              </a:rPr>
              <a:t> про </a:t>
            </a:r>
            <a:r>
              <a:rPr lang="ru-RU" sz="5400" baseline="-25000" dirty="0" err="1">
                <a:solidFill>
                  <a:schemeClr val="accent3">
                    <a:lumMod val="50000"/>
                  </a:schemeClr>
                </a:solidFill>
              </a:rPr>
              <a:t>вчителя</a:t>
            </a:r>
            <a:endParaRPr lang="ru-RU" sz="5400" baseline="-250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5400" baseline="-25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5400" baseline="-25000" dirty="0" err="1">
                <a:solidFill>
                  <a:schemeClr val="accent3">
                    <a:lumMod val="50000"/>
                  </a:schemeClr>
                </a:solidFill>
              </a:rPr>
              <a:t>Науково</a:t>
            </a:r>
            <a:r>
              <a:rPr lang="ru-RU" sz="5400" baseline="-25000" dirty="0">
                <a:solidFill>
                  <a:schemeClr val="accent3">
                    <a:lumMod val="50000"/>
                  </a:schemeClr>
                </a:solidFill>
              </a:rPr>
              <a:t>-методична робота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5400" baseline="-25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5400" baseline="-25000" dirty="0" err="1">
                <a:solidFill>
                  <a:schemeClr val="accent3">
                    <a:lumMod val="50000"/>
                  </a:schemeClr>
                </a:solidFill>
              </a:rPr>
              <a:t>Результати</a:t>
            </a:r>
            <a:r>
              <a:rPr lang="ru-RU" sz="5400" baseline="-25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5400" baseline="-25000" dirty="0" err="1">
                <a:solidFill>
                  <a:schemeClr val="accent3">
                    <a:lumMod val="50000"/>
                  </a:schemeClr>
                </a:solidFill>
              </a:rPr>
              <a:t>педагогічної</a:t>
            </a:r>
            <a:r>
              <a:rPr lang="ru-RU" sz="5400" baseline="-25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5400" baseline="-25000" dirty="0" err="1">
                <a:solidFill>
                  <a:schemeClr val="accent3">
                    <a:lumMod val="50000"/>
                  </a:schemeClr>
                </a:solidFill>
              </a:rPr>
              <a:t>діяльності</a:t>
            </a:r>
            <a:r>
              <a:rPr lang="ru-RU" sz="5400" baseline="-250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5400" baseline="-25000" dirty="0" err="1">
                <a:solidFill>
                  <a:schemeClr val="accent3">
                    <a:lumMod val="50000"/>
                  </a:schemeClr>
                </a:solidFill>
              </a:rPr>
              <a:t>Творча</a:t>
            </a:r>
            <a:r>
              <a:rPr lang="ru-RU" sz="5400" baseline="-25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5400" baseline="-25000" dirty="0" err="1">
                <a:solidFill>
                  <a:schemeClr val="accent3">
                    <a:lumMod val="50000"/>
                  </a:schemeClr>
                </a:solidFill>
              </a:rPr>
              <a:t>діяльність</a:t>
            </a:r>
            <a:r>
              <a:rPr lang="ru-RU" sz="5400" baseline="-250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5400" baseline="-25000" dirty="0" err="1">
                <a:solidFill>
                  <a:schemeClr val="accent3">
                    <a:lumMod val="50000"/>
                  </a:schemeClr>
                </a:solidFill>
              </a:rPr>
              <a:t>Плани</a:t>
            </a:r>
            <a:r>
              <a:rPr lang="ru-RU" sz="5400" baseline="-25000" dirty="0">
                <a:solidFill>
                  <a:schemeClr val="accent3">
                    <a:lumMod val="50000"/>
                  </a:schemeClr>
                </a:solidFill>
              </a:rPr>
              <a:t> на </a:t>
            </a:r>
            <a:r>
              <a:rPr lang="ru-RU" sz="5400" baseline="-25000" dirty="0" err="1">
                <a:solidFill>
                  <a:schemeClr val="accent3">
                    <a:lumMod val="50000"/>
                  </a:schemeClr>
                </a:solidFill>
              </a:rPr>
              <a:t>майбутнє</a:t>
            </a:r>
            <a:endParaRPr lang="ru-RU" sz="5400" baseline="-250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uk-UA" sz="6000" dirty="0"/>
          </a:p>
        </p:txBody>
      </p:sp>
    </p:spTree>
    <p:extLst>
      <p:ext uri="{BB962C8B-B14F-4D97-AF65-F5344CB8AC3E}">
        <p14:creationId xmlns:p14="http://schemas.microsoft.com/office/powerpoint/2010/main" val="320347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9901" y="93251"/>
            <a:ext cx="8534400" cy="753534"/>
          </a:xfrm>
        </p:spPr>
        <p:txBody>
          <a:bodyPr/>
          <a:lstStyle/>
          <a:p>
            <a:r>
              <a:rPr lang="uk-UA" dirty="0"/>
              <a:t>Відомості про </a:t>
            </a:r>
            <a:r>
              <a:rPr lang="uk-UA" dirty="0" smtClean="0"/>
              <a:t>вчителя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600" y="1552670"/>
            <a:ext cx="8105851" cy="462380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uk-UA" sz="4000" baseline="-25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Дата народження: 13.11.1972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4000" baseline="-25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Освіта: вища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4000" baseline="-25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1994 р – закінчила Миколаївський державний педагогічний інститут ім. </a:t>
            </a:r>
            <a:r>
              <a:rPr lang="uk-UA" sz="4000" baseline="-250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В.Белінського</a:t>
            </a:r>
            <a:r>
              <a:rPr lang="uk-UA" sz="4000" baseline="-25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4000" baseline="-25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Педагогічний стаж: 25 років.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4000" baseline="-25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Посада: учитель української мови та літератури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4000" baseline="-25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Кваліфікаційна категорія: спеціаліст вищої категорії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4000" baseline="-25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Курсова перепідготовка:  </a:t>
            </a:r>
            <a:r>
              <a:rPr lang="uk-UA" sz="4000" baseline="-25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22 червня 2018 р. </a:t>
            </a:r>
            <a:r>
              <a:rPr lang="uk-UA" sz="4000" baseline="-2500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ПК № 31193118/240718 </a:t>
            </a:r>
            <a:endParaRPr lang="uk-UA" sz="4000" baseline="-25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uk-UA" sz="3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51" y="470018"/>
            <a:ext cx="3804302" cy="570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8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703" y="-35392"/>
            <a:ext cx="6479984" cy="47326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4071"/>
            <a:ext cx="6019530" cy="43264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3198"/>
          <a:stretch/>
        </p:blipFill>
        <p:spPr>
          <a:xfrm>
            <a:off x="6048695" y="2603500"/>
            <a:ext cx="6143305" cy="433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7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074"/>
            <a:ext cx="4762500" cy="69555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832" y="-54074"/>
            <a:ext cx="4823968" cy="69120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972" y="-54074"/>
            <a:ext cx="4796028" cy="687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7" t="14159" r="17973" b="-687"/>
          <a:stretch/>
        </p:blipFill>
        <p:spPr>
          <a:xfrm>
            <a:off x="3854153" y="0"/>
            <a:ext cx="4298535" cy="6900273"/>
          </a:xfrm>
        </p:spPr>
      </p:pic>
    </p:spTree>
    <p:extLst>
      <p:ext uri="{BB962C8B-B14F-4D97-AF65-F5344CB8AC3E}">
        <p14:creationId xmlns:p14="http://schemas.microsoft.com/office/powerpoint/2010/main" val="2052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0587" y="-113643"/>
            <a:ext cx="8534400" cy="596244"/>
          </a:xfrm>
        </p:spPr>
        <p:txBody>
          <a:bodyPr/>
          <a:lstStyle/>
          <a:p>
            <a:r>
              <a:rPr lang="ru-RU" b="1" baseline="-25000" dirty="0" err="1"/>
              <a:t>Науково</a:t>
            </a:r>
            <a:r>
              <a:rPr lang="ru-RU" b="1" baseline="-25000" dirty="0"/>
              <a:t>-методична робота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003301"/>
            <a:ext cx="10735654" cy="60506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i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Nova" panose="020B0504020202020204" pitchFamily="34" charset="0"/>
              </a:rPr>
              <a:t>Проблемна тема школи (</a:t>
            </a:r>
            <a:r>
              <a:rPr lang="uk-UA" sz="2400" b="1" i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Nova" panose="020B0504020202020204" pitchFamily="34" charset="0"/>
              </a:rPr>
              <a:t>2015-2020 </a:t>
            </a:r>
            <a:r>
              <a:rPr lang="uk-UA" sz="2400" i="1" u="sng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Nova" panose="020B0504020202020204" pitchFamily="34" charset="0"/>
              </a:rPr>
              <a:t>рр</a:t>
            </a:r>
            <a:r>
              <a:rPr lang="uk-UA" sz="2400" i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Nova" panose="020B0504020202020204" pitchFamily="34" charset="0"/>
              </a:rPr>
              <a:t>):</a:t>
            </a:r>
          </a:p>
          <a:p>
            <a:pPr marL="0" indent="0">
              <a:buNone/>
            </a:pPr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«Формування морально-ціннісних компетенцій гімназистів як запорука їх успішної соціальної інтеграції»</a:t>
            </a:r>
          </a:p>
          <a:p>
            <a:pPr marL="0" indent="0">
              <a:buNone/>
            </a:pPr>
            <a:r>
              <a:rPr lang="uk-UA" sz="2400" i="1" u="sng" dirty="0">
                <a:solidFill>
                  <a:schemeClr val="bg1">
                    <a:lumMod val="95000"/>
                    <a:lumOff val="5000"/>
                  </a:schemeClr>
                </a:solidFill>
                <a:latin typeface="Arial Nova" panose="020B0504020202020204" pitchFamily="34" charset="0"/>
              </a:rPr>
              <a:t>Проблемна тема </a:t>
            </a:r>
            <a:r>
              <a:rPr lang="uk-UA" sz="2400" i="1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Nova" panose="020B0504020202020204" pitchFamily="34" charset="0"/>
              </a:rPr>
              <a:t>кафедри</a:t>
            </a:r>
            <a:r>
              <a:rPr lang="uk-UA" sz="24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Nova" panose="020B0504020202020204" pitchFamily="34" charset="0"/>
              </a:rPr>
              <a:t>:</a:t>
            </a:r>
            <a:endParaRPr lang="uk-UA" sz="2400" i="1" dirty="0">
              <a:solidFill>
                <a:schemeClr val="bg1">
                  <a:lumMod val="95000"/>
                  <a:lumOff val="5000"/>
                </a:schemeClr>
              </a:solidFill>
              <a:latin typeface="Arial Nova" panose="020B0504020202020204" pitchFamily="34" charset="0"/>
            </a:endParaRPr>
          </a:p>
          <a:p>
            <a:pPr marL="0" indent="0">
              <a:buNone/>
            </a:pPr>
            <a:r>
              <a:rPr lang="uk-UA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«Використання оптимальних методів і прийомів викладання гуманітарних дисциплін з метою формування морально-ціннісних компетенцій гімназистів </a:t>
            </a:r>
            <a: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як запорука їх успішної соціальної </a:t>
            </a:r>
            <a:r>
              <a:rPr lang="uk-UA" sz="2400" u="sng" dirty="0">
                <a:solidFill>
                  <a:schemeClr val="bg1">
                    <a:lumMod val="95000"/>
                    <a:lumOff val="5000"/>
                  </a:schemeClr>
                </a:solidFill>
              </a:rPr>
              <a:t>інтеграції</a:t>
            </a:r>
            <a:r>
              <a:rPr lang="uk-UA" sz="2400" u="sng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3540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301</TotalTime>
  <Words>310</Words>
  <Application>Microsoft Office PowerPoint</Application>
  <PresentationFormat>Широкоэкранный</PresentationFormat>
  <Paragraphs>41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 Nova</vt:lpstr>
      <vt:lpstr>Century Gothic</vt:lpstr>
      <vt:lpstr>Wingdings</vt:lpstr>
      <vt:lpstr>Wingdings 3</vt:lpstr>
      <vt:lpstr>Сектор</vt:lpstr>
      <vt:lpstr>Портфоліо вчителя  української мови та літератури миколаївської гімназії № 2 </vt:lpstr>
      <vt:lpstr>Слова, які мене надихають</vt:lpstr>
      <vt:lpstr>«Ми повинні любити, творити і оберігати красу в природі і в душах дітей»</vt:lpstr>
      <vt:lpstr>Презентация PowerPoint</vt:lpstr>
      <vt:lpstr>Відомості про вчителя</vt:lpstr>
      <vt:lpstr>Презентация PowerPoint</vt:lpstr>
      <vt:lpstr>Презентация PowerPoint</vt:lpstr>
      <vt:lpstr>Презентация PowerPoint</vt:lpstr>
      <vt:lpstr>Науково-методична робота</vt:lpstr>
      <vt:lpstr>Науково-методична робота</vt:lpstr>
      <vt:lpstr>Результати педагогічної діяльності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Творча діяльність  </vt:lpstr>
      <vt:lpstr>Методичні розробки уроків</vt:lpstr>
      <vt:lpstr>Презентация PowerPoint</vt:lpstr>
      <vt:lpstr>Презентация PowerPoint</vt:lpstr>
      <vt:lpstr>Література рідного краю</vt:lpstr>
      <vt:lpstr>Любові пам’ять незабутня.  Музи генія  (спільний творчий проєкт учнів 10-11-х класів)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вчителя української мови та літератури миколаївської гімназії № 2</dc:title>
  <dc:creator>Волкожа Елена</dc:creator>
  <cp:lastModifiedBy>Волкожа Елена</cp:lastModifiedBy>
  <cp:revision>37</cp:revision>
  <dcterms:created xsi:type="dcterms:W3CDTF">2020-01-20T11:07:23Z</dcterms:created>
  <dcterms:modified xsi:type="dcterms:W3CDTF">2020-03-02T12:11:54Z</dcterms:modified>
</cp:coreProperties>
</file>