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660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C5CAD-927B-4DAA-97C7-94AE60FB3C0B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9752" y="692696"/>
            <a:ext cx="4457704" cy="1470025"/>
          </a:xfrm>
        </p:spPr>
        <p:txBody>
          <a:bodyPr>
            <a:normAutofit fontScale="90000"/>
          </a:bodyPr>
          <a:lstStyle/>
          <a:p>
            <a:r>
              <a:rPr lang="ru-RU" sz="6000" dirty="0" smtClean="0">
                <a:latin typeface="Monotype Corsiva" pitchFamily="66" charset="0"/>
              </a:rPr>
              <a:t>Ц</a:t>
            </a:r>
            <a:r>
              <a:rPr lang="uk-UA" sz="6000" dirty="0" err="1" smtClean="0">
                <a:latin typeface="Monotype Corsiva" pitchFamily="66" charset="0"/>
              </a:rPr>
              <a:t>ікаві</a:t>
            </a:r>
            <a:r>
              <a:rPr lang="uk-UA" sz="6000" dirty="0" smtClean="0">
                <a:latin typeface="Monotype Corsiva" pitchFamily="66" charset="0"/>
              </a:rPr>
              <a:t> факти  про вишиванку!</a:t>
            </a:r>
            <a:endParaRPr lang="ru-RU" dirty="0"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3717032"/>
            <a:ext cx="4414846" cy="2376264"/>
          </a:xfrm>
        </p:spPr>
        <p:txBody>
          <a:bodyPr>
            <a:no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Monotype Corsiva" pitchFamily="66" charset="0"/>
              </a:rPr>
              <a:t>Підготували:</a:t>
            </a:r>
          </a:p>
          <a:p>
            <a:r>
              <a:rPr lang="uk-UA" sz="2400" dirty="0" err="1" smtClean="0">
                <a:solidFill>
                  <a:srgbClr val="FF0000"/>
                </a:solidFill>
                <a:latin typeface="Monotype Corsiva" pitchFamily="66" charset="0"/>
              </a:rPr>
              <a:t>Лагодна</a:t>
            </a:r>
            <a:r>
              <a:rPr lang="uk-UA" sz="2400" dirty="0" smtClean="0">
                <a:solidFill>
                  <a:srgbClr val="FF0000"/>
                </a:solidFill>
                <a:latin typeface="Monotype Corsiva" pitchFamily="66" charset="0"/>
              </a:rPr>
              <a:t> Тетяна</a:t>
            </a:r>
          </a:p>
          <a:p>
            <a:r>
              <a:rPr lang="uk-UA" sz="2400" dirty="0" err="1" smtClean="0">
                <a:solidFill>
                  <a:srgbClr val="FF0000"/>
                </a:solidFill>
                <a:latin typeface="Monotype Corsiva" pitchFamily="66" charset="0"/>
              </a:rPr>
              <a:t>Хвастова</a:t>
            </a:r>
            <a:r>
              <a:rPr lang="uk-UA" sz="2400" dirty="0" smtClean="0">
                <a:solidFill>
                  <a:srgbClr val="FF0000"/>
                </a:solidFill>
                <a:latin typeface="Monotype Corsiva" pitchFamily="66" charset="0"/>
              </a:rPr>
              <a:t> Анюта</a:t>
            </a:r>
          </a:p>
          <a:p>
            <a:r>
              <a:rPr lang="uk-UA" sz="2400" dirty="0" err="1" smtClean="0">
                <a:solidFill>
                  <a:srgbClr val="FF0000"/>
                </a:solidFill>
                <a:latin typeface="Monotype Corsiva" pitchFamily="66" charset="0"/>
              </a:rPr>
              <a:t>Лакомська</a:t>
            </a:r>
            <a:r>
              <a:rPr lang="uk-UA" sz="2400" dirty="0" smtClean="0">
                <a:solidFill>
                  <a:srgbClr val="FF0000"/>
                </a:solidFill>
                <a:latin typeface="Monotype Corsiva" pitchFamily="66" charset="0"/>
              </a:rPr>
              <a:t> Вікторія</a:t>
            </a:r>
          </a:p>
          <a:p>
            <a:r>
              <a:rPr lang="uk-UA" sz="2400" dirty="0" smtClean="0">
                <a:solidFill>
                  <a:srgbClr val="FF0000"/>
                </a:solidFill>
                <a:latin typeface="Monotype Corsiva" pitchFamily="66" charset="0"/>
              </a:rPr>
              <a:t>Михайленко Діана</a:t>
            </a:r>
            <a:endParaRPr lang="uk-UA" sz="2400" dirty="0" smtClean="0">
              <a:solidFill>
                <a:srgbClr val="FF0000"/>
              </a:solidFill>
              <a:latin typeface="Monotype Corsiva" pitchFamily="66" charset="0"/>
            </a:endParaRPr>
          </a:p>
          <a:p>
            <a:endParaRPr lang="ru-RU" sz="1600" dirty="0"/>
          </a:p>
        </p:txBody>
      </p:sp>
      <p:pic>
        <p:nvPicPr>
          <p:cNvPr id="4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2381251" cy="3571876"/>
          </a:xfrm>
          <a:prstGeom prst="rect">
            <a:avLst/>
          </a:prstGeom>
          <a:noFill/>
        </p:spPr>
      </p:pic>
      <p:pic>
        <p:nvPicPr>
          <p:cNvPr id="6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286125"/>
            <a:ext cx="2381251" cy="3571876"/>
          </a:xfrm>
          <a:prstGeom prst="rect">
            <a:avLst/>
          </a:prstGeom>
          <a:noFill/>
        </p:spPr>
      </p:pic>
      <p:pic>
        <p:nvPicPr>
          <p:cNvPr id="7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0"/>
            <a:ext cx="2339752" cy="3571876"/>
          </a:xfrm>
          <a:prstGeom prst="rect">
            <a:avLst/>
          </a:prstGeom>
          <a:noFill/>
        </p:spPr>
      </p:pic>
      <p:pic>
        <p:nvPicPr>
          <p:cNvPr id="8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62749" y="3286124"/>
            <a:ext cx="2381251" cy="35718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1880" y="0"/>
            <a:ext cx="4155374" cy="1268760"/>
          </a:xfrm>
        </p:spPr>
        <p:txBody>
          <a:bodyPr>
            <a:noAutofit/>
          </a:bodyPr>
          <a:lstStyle/>
          <a:p>
            <a:r>
              <a:rPr lang="uk-UA" sz="2800" dirty="0" smtClean="0">
                <a:latin typeface="Monotype Corsiva" pitchFamily="66" charset="0"/>
              </a:rPr>
              <a:t>А Ви знали, що вишиванка є найсильнішим оберегом!</a:t>
            </a:r>
            <a:endParaRPr lang="ru-RU" sz="2800" dirty="0">
              <a:latin typeface="Monotype Corsiva" pitchFamily="66" charset="0"/>
            </a:endParaRPr>
          </a:p>
        </p:txBody>
      </p:sp>
      <p:pic>
        <p:nvPicPr>
          <p:cNvPr id="9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-14290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0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1428736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1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3000372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13" name="Содержимое 12"/>
          <p:cNvSpPr>
            <a:spLocks noGrp="1"/>
          </p:cNvSpPr>
          <p:nvPr>
            <p:ph idx="1"/>
          </p:nvPr>
        </p:nvSpPr>
        <p:spPr>
          <a:xfrm>
            <a:off x="3563888" y="1052736"/>
            <a:ext cx="4464496" cy="396186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dirty="0" smtClean="0">
                <a:latin typeface="Monotype Corsiva" pitchFamily="66" charset="0"/>
              </a:rPr>
              <a:t>	Перші вишиванки відігравали </a:t>
            </a:r>
            <a:r>
              <a:rPr lang="uk-UA" dirty="0" err="1" smtClean="0">
                <a:latin typeface="Monotype Corsiva" pitchFamily="66" charset="0"/>
              </a:rPr>
              <a:t>нестільки</a:t>
            </a:r>
            <a:r>
              <a:rPr lang="uk-UA" dirty="0" smtClean="0">
                <a:latin typeface="Monotype Corsiva" pitchFamily="66" charset="0"/>
              </a:rPr>
              <a:t> функцію одягу, як, за </a:t>
            </a:r>
            <a:r>
              <a:rPr lang="uk-UA" dirty="0" err="1" smtClean="0">
                <a:latin typeface="Monotype Corsiva" pitchFamily="66" charset="0"/>
              </a:rPr>
              <a:t>повірями</a:t>
            </a:r>
            <a:r>
              <a:rPr lang="uk-UA" dirty="0" smtClean="0">
                <a:latin typeface="Monotype Corsiva" pitchFamily="66" charset="0"/>
              </a:rPr>
              <a:t>, оберігали їх власників від зла. Саме тому  сорочки оздоблювали візерунками на рукавах, комірах, </a:t>
            </a:r>
            <a:r>
              <a:rPr lang="uk-UA" dirty="0" err="1" smtClean="0">
                <a:latin typeface="Monotype Corsiva" pitchFamily="66" charset="0"/>
              </a:rPr>
              <a:t>подолі</a:t>
            </a:r>
            <a:r>
              <a:rPr lang="uk-UA" dirty="0" smtClean="0">
                <a:latin typeface="Monotype Corsiva" pitchFamily="66" charset="0"/>
              </a:rPr>
              <a:t> так, щоб малюнок  торкався тіла. Дітям при народження дарували вишиту сорочку, аби та оберігала їх від злих духів.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14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4572008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2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-17140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5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1412776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6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52536" y="2996952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7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306896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8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4714884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026" name="Picture 2" descr="C:\Documents and Settings\Яна\Мои документы\Bluetooth Exchange Folder\download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88640"/>
            <a:ext cx="2448272" cy="6237312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6146" name="Picture 2" descr="C:\Documents and Settings\Яна\Мои документы\Bluetooth Exchange Folder\cb-599376130689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4" y="4653136"/>
            <a:ext cx="5715000" cy="19991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188640"/>
            <a:ext cx="5184576" cy="1944216"/>
          </a:xfrm>
        </p:spPr>
        <p:txBody>
          <a:bodyPr>
            <a:normAutofit/>
          </a:bodyPr>
          <a:lstStyle/>
          <a:p>
            <a:r>
              <a:rPr lang="uk-UA" sz="3200" dirty="0" smtClean="0">
                <a:latin typeface="Monotype Corsiva" pitchFamily="66" charset="0"/>
              </a:rPr>
              <a:t>А Ви знали, що скіфи – прародителі вишивки</a:t>
            </a:r>
            <a:r>
              <a:rPr lang="uk-UA" sz="2800" dirty="0" smtClean="0">
                <a:latin typeface="Monotype Corsiva" pitchFamily="66" charset="0"/>
              </a:rPr>
              <a:t>!</a:t>
            </a:r>
            <a:br>
              <a:rPr lang="uk-UA" sz="2800" dirty="0" smtClean="0">
                <a:latin typeface="Monotype Corsiva" pitchFamily="66" charset="0"/>
              </a:rPr>
            </a:br>
            <a:r>
              <a:rPr lang="uk-UA" sz="2800" dirty="0" smtClean="0">
                <a:latin typeface="Monotype Corsiva" pitchFamily="66" charset="0"/>
              </a:rPr>
              <a:t>Вишивкою, за свідченням Геродота, свій одяг оздоблювали ще скіфи. </a:t>
            </a:r>
            <a:endParaRPr lang="ru-RU" sz="2800" dirty="0"/>
          </a:p>
        </p:txBody>
      </p:sp>
      <p:pic>
        <p:nvPicPr>
          <p:cNvPr id="9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-14290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0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1428736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1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3000372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4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4572008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2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-17140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5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1412776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6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52536" y="2996952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7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306896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8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4714884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9" name="Picture 2" descr="C:\Documents and Settings\Яна\Мои документы\Bluetooth Exchange Folder\download-1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0"/>
            <a:ext cx="2088232" cy="6453336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7170" name="Picture 2" descr="C:\Documents and Settings\Яна\Мои документы\Bluetooth Exchange Folder\im-fullsize (2).jpgТрипыльцы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2348880"/>
            <a:ext cx="4593704" cy="43204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274638"/>
            <a:ext cx="4752528" cy="4738538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latin typeface="Monotype Corsiva" pitchFamily="66" charset="0"/>
              </a:rPr>
              <a:t>А Ви знали, що перша школа вишивки була створена в Київській  Русі в ХІ столітті. ЇЇ </a:t>
            </a:r>
            <a:r>
              <a:rPr lang="uk-UA" dirty="0" err="1" smtClean="0">
                <a:latin typeface="Monotype Corsiva" pitchFamily="66" charset="0"/>
              </a:rPr>
              <a:t>звснувала</a:t>
            </a:r>
            <a:r>
              <a:rPr lang="uk-UA" dirty="0" smtClean="0">
                <a:latin typeface="Monotype Corsiva" pitchFamily="66" charset="0"/>
              </a:rPr>
              <a:t> Анна, сестра Володимира Мономаха!</a:t>
            </a:r>
            <a:endParaRPr lang="ru-RU" dirty="0"/>
          </a:p>
        </p:txBody>
      </p:sp>
      <p:pic>
        <p:nvPicPr>
          <p:cNvPr id="9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-14290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0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1428736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1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3000372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4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4572008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2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-17140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5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1412776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6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52536" y="2996952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7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306896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8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4714884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9" name="Picture 2" descr="C:\Documents and Settings\Яна\Мои документы\Bluetooth Exchange Folder\download-1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0"/>
            <a:ext cx="2160240" cy="6381328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0"/>
            <a:ext cx="4752528" cy="3573016"/>
          </a:xfrm>
        </p:spPr>
        <p:txBody>
          <a:bodyPr>
            <a:noAutofit/>
          </a:bodyPr>
          <a:lstStyle/>
          <a:p>
            <a:r>
              <a:rPr lang="uk-UA" sz="2400" b="1" dirty="0" smtClean="0">
                <a:latin typeface="Monotype Corsiva" pitchFamily="66" charset="0"/>
              </a:rPr>
              <a:t>А Ви знали, що одна з найоригінальніших вишиванок – борщівська. Така сорочка розшита чорними нитками. Є легенда, що коли  турки і татари винищили всіх чоловіків у Борщеві, жінки цього  і сусідських поселень протягом декількох поколінь одягали </a:t>
            </a:r>
            <a:r>
              <a:rPr lang="uk-UA" sz="2400" b="1" dirty="0" err="1" smtClean="0">
                <a:latin typeface="Monotype Corsiva" pitchFamily="66" charset="0"/>
              </a:rPr>
              <a:t>свме</a:t>
            </a:r>
            <a:r>
              <a:rPr lang="uk-UA" sz="2400" b="1" dirty="0" smtClean="0">
                <a:latin typeface="Monotype Corsiva" pitchFamily="66" charset="0"/>
              </a:rPr>
              <a:t> такі чорно-білі сорочки в знак  скорботи і печалі</a:t>
            </a:r>
            <a:endParaRPr lang="ru-RU" sz="2400" b="1" dirty="0"/>
          </a:p>
        </p:txBody>
      </p:sp>
      <p:pic>
        <p:nvPicPr>
          <p:cNvPr id="9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-14290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0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1428736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1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3000372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4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4572008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2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-17140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5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1412776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6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52536" y="2996952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7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306896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8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4714884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9" name="Picture 2" descr="C:\Documents and Settings\Яна\Мои документы\Bluetooth Exchange Folder\download-1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0"/>
            <a:ext cx="2160240" cy="6381328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3074" name="Picture 2" descr="C:\Documents and Settings\Яна\Мои документы\Bluetooth Exchange Folder\im-3767d232d8395010c57a41607a81ffa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3573016"/>
            <a:ext cx="3550146" cy="30243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0"/>
            <a:ext cx="4752528" cy="2852936"/>
          </a:xfrm>
        </p:spPr>
        <p:txBody>
          <a:bodyPr>
            <a:noAutofit/>
          </a:bodyPr>
          <a:lstStyle/>
          <a:p>
            <a:r>
              <a:rPr lang="uk-UA" sz="2400" dirty="0" smtClean="0">
                <a:latin typeface="Monotype Corsiva" pitchFamily="66" charset="0"/>
              </a:rPr>
              <a:t>А Ви знали, що першим модником, котрий поєднав вишиванку з буденним одягом став Іван Франко, котрий носив її під піджак і з сучасним вбранням. Саме у такому вигляді письменник зображений на 20-ти гривневій купюрі.</a:t>
            </a:r>
            <a:endParaRPr lang="ru-RU" sz="2400" b="1" dirty="0"/>
          </a:p>
        </p:txBody>
      </p:sp>
      <p:pic>
        <p:nvPicPr>
          <p:cNvPr id="9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-14290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0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1428736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1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3000372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4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4572008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2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-17140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5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1412776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6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52536" y="2996952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7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306896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8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4714884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9" name="Picture 2" descr="C:\Documents and Settings\Яна\Мои документы\Bluetooth Exchange Folder\download-1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0"/>
            <a:ext cx="2160240" cy="6381328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1026" name="Picture 2" descr="C:\Documents and Settings\Яна\Мои документы\Bluetooth Exchange Folder\im-content_full (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2996952"/>
            <a:ext cx="3681785" cy="3442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0"/>
            <a:ext cx="4752528" cy="3140968"/>
          </a:xfrm>
        </p:spPr>
        <p:txBody>
          <a:bodyPr>
            <a:noAutofit/>
          </a:bodyPr>
          <a:lstStyle/>
          <a:p>
            <a:r>
              <a:rPr lang="uk-UA" sz="2800" dirty="0" smtClean="0">
                <a:latin typeface="Monotype Corsiva" pitchFamily="66" charset="0"/>
              </a:rPr>
              <a:t>А Ви знали, що першим ведучим, який з`явився  у прямому ефірі у вишиванці, став Андрій Шевченко. В такому вигляді він відкрив </a:t>
            </a:r>
            <a:r>
              <a:rPr lang="uk-UA" sz="2800" dirty="0" err="1" smtClean="0">
                <a:latin typeface="Monotype Corsiva" pitchFamily="66" charset="0"/>
              </a:rPr>
              <a:t>телемарафон</a:t>
            </a:r>
            <a:r>
              <a:rPr lang="uk-UA" sz="2800" dirty="0" smtClean="0">
                <a:latin typeface="Monotype Corsiva" pitchFamily="66" charset="0"/>
              </a:rPr>
              <a:t> </a:t>
            </a:r>
            <a:r>
              <a:rPr lang="uk-UA" sz="2800" dirty="0" err="1" smtClean="0">
                <a:latin typeface="Monotype Corsiva" pitchFamily="66" charset="0"/>
              </a:rPr>
              <a:t>“Ніч</a:t>
            </a:r>
            <a:r>
              <a:rPr lang="uk-UA" sz="2800" dirty="0" smtClean="0">
                <a:latin typeface="Monotype Corsiva" pitchFamily="66" charset="0"/>
              </a:rPr>
              <a:t> </a:t>
            </a:r>
            <a:r>
              <a:rPr lang="uk-UA" sz="2800" dirty="0" err="1" smtClean="0">
                <a:latin typeface="Monotype Corsiva" pitchFamily="66" charset="0"/>
              </a:rPr>
              <a:t>виборів”</a:t>
            </a:r>
            <a:r>
              <a:rPr lang="uk-UA" sz="2800" dirty="0" smtClean="0">
                <a:latin typeface="Monotype Corsiva" pitchFamily="66" charset="0"/>
              </a:rPr>
              <a:t> на “5 </a:t>
            </a:r>
            <a:r>
              <a:rPr lang="uk-UA" sz="2800" dirty="0" err="1" smtClean="0">
                <a:latin typeface="Monotype Corsiva" pitchFamily="66" charset="0"/>
              </a:rPr>
              <a:t>каналі”</a:t>
            </a:r>
            <a:r>
              <a:rPr lang="uk-UA" sz="2800" dirty="0" smtClean="0">
                <a:latin typeface="Monotype Corsiva" pitchFamily="66" charset="0"/>
              </a:rPr>
              <a:t>.</a:t>
            </a:r>
            <a:endParaRPr lang="ru-RU" sz="2800" b="1" dirty="0"/>
          </a:p>
        </p:txBody>
      </p:sp>
      <p:pic>
        <p:nvPicPr>
          <p:cNvPr id="9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-14290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0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1428736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1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3000372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4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4572008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2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-17140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5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1412776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6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52536" y="2996952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7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306896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8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4714884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9" name="Picture 2" descr="C:\Documents and Settings\Яна\Мои документы\Bluetooth Exchange Folder\download-1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0"/>
            <a:ext cx="2160240" cy="6381328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2050" name="Picture 2" descr="C:\Documents and Settings\Яна\Мои документы\Bluetooth Exchange Folder\im-vushivank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2780928"/>
            <a:ext cx="3672408" cy="3905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0"/>
            <a:ext cx="4752528" cy="4077072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1800" dirty="0" smtClean="0">
                <a:latin typeface="Monotype Corsiva" pitchFamily="66" charset="0"/>
              </a:rPr>
              <a:t>Наш </a:t>
            </a:r>
            <a:r>
              <a:rPr lang="ru-RU" sz="1800" dirty="0" err="1" smtClean="0">
                <a:latin typeface="Monotype Corsiva" pitchFamily="66" charset="0"/>
              </a:rPr>
              <a:t>національний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етно-колорит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продовжує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надихати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і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закордонних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дизайнерів</a:t>
            </a:r>
            <a:r>
              <a:rPr lang="ru-RU" sz="1800" dirty="0" smtClean="0">
                <a:latin typeface="Monotype Corsiva" pitchFamily="66" charset="0"/>
              </a:rPr>
              <a:t>, </a:t>
            </a:r>
            <a:r>
              <a:rPr lang="ru-RU" sz="1800" dirty="0" err="1" smtClean="0">
                <a:latin typeface="Monotype Corsiva" pitchFamily="66" charset="0"/>
              </a:rPr>
              <a:t>які</a:t>
            </a:r>
            <a:r>
              <a:rPr lang="ru-RU" sz="1800" dirty="0" smtClean="0">
                <a:latin typeface="Monotype Corsiva" pitchFamily="66" charset="0"/>
              </a:rPr>
              <a:t/>
            </a:r>
            <a:br>
              <a:rPr lang="ru-RU" sz="1800" dirty="0" smtClean="0">
                <a:latin typeface="Monotype Corsiva" pitchFamily="66" charset="0"/>
              </a:rPr>
            </a:br>
            <a:r>
              <a:rPr lang="ru-RU" sz="1800" dirty="0" err="1" smtClean="0">
                <a:latin typeface="Monotype Corsiva" pitchFamily="66" charset="0"/>
              </a:rPr>
              <a:t>створюють</a:t>
            </a:r>
            <a:r>
              <a:rPr lang="ru-RU" sz="1800" dirty="0" smtClean="0">
                <a:latin typeface="Monotype Corsiva" pitchFamily="66" charset="0"/>
              </a:rPr>
              <a:t> все </a:t>
            </a:r>
            <a:r>
              <a:rPr lang="ru-RU" sz="1800" dirty="0" err="1" smtClean="0">
                <a:latin typeface="Monotype Corsiva" pitchFamily="66" charset="0"/>
              </a:rPr>
              <a:t>нові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й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нові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варіанти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інтерпретацій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традиційних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українських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візерунків</a:t>
            </a:r>
            <a:r>
              <a:rPr lang="ru-RU" sz="1800" dirty="0" smtClean="0">
                <a:latin typeface="Monotype Corsiva" pitchFamily="66" charset="0"/>
              </a:rPr>
              <a:t>.</a:t>
            </a:r>
            <a:br>
              <a:rPr lang="ru-RU" sz="1800" dirty="0" smtClean="0">
                <a:latin typeface="Monotype Corsiva" pitchFamily="66" charset="0"/>
              </a:rPr>
            </a:br>
            <a:r>
              <a:rPr lang="ru-RU" sz="1800" dirty="0" err="1" smtClean="0">
                <a:latin typeface="Monotype Corsiva" pitchFamily="66" charset="0"/>
              </a:rPr>
              <a:t>Приміром</a:t>
            </a:r>
            <a:r>
              <a:rPr lang="ru-RU" sz="1800" dirty="0" smtClean="0">
                <a:latin typeface="Monotype Corsiva" pitchFamily="66" charset="0"/>
              </a:rPr>
              <a:t>, у </a:t>
            </a:r>
            <a:r>
              <a:rPr lang="ru-RU" sz="1800" dirty="0" err="1" smtClean="0">
                <a:latin typeface="Monotype Corsiva" pitchFamily="66" charset="0"/>
              </a:rPr>
              <a:t>круїзній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колекції</a:t>
            </a:r>
            <a:r>
              <a:rPr lang="ru-RU" sz="1800" dirty="0" smtClean="0">
                <a:latin typeface="Monotype Corsiva" pitchFamily="66" charset="0"/>
              </a:rPr>
              <a:t> «</a:t>
            </a:r>
            <a:r>
              <a:rPr lang="en-US" sz="1800" dirty="0" smtClean="0">
                <a:latin typeface="Monotype Corsiva" pitchFamily="66" charset="0"/>
              </a:rPr>
              <a:t>Resort 2017» </a:t>
            </a:r>
            <a:r>
              <a:rPr lang="ru-RU" sz="1800" dirty="0" err="1" smtClean="0">
                <a:latin typeface="Monotype Corsiva" pitchFamily="66" charset="0"/>
              </a:rPr>
              <a:t>від</a:t>
            </a:r>
            <a:r>
              <a:rPr lang="ru-RU" sz="1800" dirty="0" smtClean="0">
                <a:latin typeface="Monotype Corsiva" pitchFamily="66" charset="0"/>
              </a:rPr>
              <a:t> модного дому «</a:t>
            </a:r>
            <a:r>
              <a:rPr lang="en-US" sz="1800" dirty="0" smtClean="0">
                <a:latin typeface="Monotype Corsiva" pitchFamily="66" charset="0"/>
              </a:rPr>
              <a:t>Valentino» </a:t>
            </a:r>
            <a:r>
              <a:rPr lang="ru-RU" sz="1800" dirty="0" err="1" smtClean="0">
                <a:latin typeface="Monotype Corsiva" pitchFamily="66" charset="0"/>
              </a:rPr>
              <a:t>чітко</a:t>
            </a:r>
            <a:r>
              <a:rPr lang="ru-RU" sz="1800" dirty="0" smtClean="0">
                <a:latin typeface="Monotype Corsiva" pitchFamily="66" charset="0"/>
              </a:rPr>
              <a:t/>
            </a:r>
            <a:br>
              <a:rPr lang="ru-RU" sz="1800" dirty="0" smtClean="0">
                <a:latin typeface="Monotype Corsiva" pitchFamily="66" charset="0"/>
              </a:rPr>
            </a:br>
            <a:r>
              <a:rPr lang="ru-RU" sz="1800" dirty="0" err="1" smtClean="0">
                <a:latin typeface="Monotype Corsiva" pitchFamily="66" charset="0"/>
              </a:rPr>
              <a:t>прослідковуються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українські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мотиви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smtClean="0">
                <a:latin typeface="Monotype Corsiva" pitchFamily="66" charset="0"/>
              </a:rPr>
              <a:t>.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smtClean="0">
                <a:latin typeface="Monotype Corsiva" pitchFamily="66" charset="0"/>
              </a:rPr>
              <a:t/>
            </a:r>
            <a:br>
              <a:rPr lang="ru-RU" sz="1800" dirty="0" smtClean="0">
                <a:latin typeface="Monotype Corsiva" pitchFamily="66" charset="0"/>
              </a:rPr>
            </a:br>
            <a:r>
              <a:rPr lang="ru-RU" sz="1800" dirty="0" err="1" smtClean="0">
                <a:latin typeface="Monotype Corsiva" pitchFamily="66" charset="0"/>
              </a:rPr>
              <a:t>Американський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модний</a:t>
            </a:r>
            <a:r>
              <a:rPr lang="ru-RU" sz="1800" dirty="0" smtClean="0">
                <a:latin typeface="Monotype Corsiva" pitchFamily="66" charset="0"/>
              </a:rPr>
              <a:t> журнал про моду </a:t>
            </a:r>
            <a:r>
              <a:rPr lang="ru-RU" sz="1800" dirty="0" err="1" smtClean="0">
                <a:latin typeface="Monotype Corsiva" pitchFamily="66" charset="0"/>
              </a:rPr>
              <a:t>Vogue</a:t>
            </a:r>
            <a:r>
              <a:rPr lang="ru-RU" sz="1800" dirty="0" smtClean="0">
                <a:latin typeface="Monotype Corsiva" pitchFamily="66" charset="0"/>
              </a:rPr>
              <a:t> назвав </a:t>
            </a:r>
            <a:r>
              <a:rPr lang="ru-RU" sz="1800" dirty="0" err="1" smtClean="0">
                <a:latin typeface="Monotype Corsiva" pitchFamily="66" charset="0"/>
              </a:rPr>
              <a:t>українську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вишиванку</a:t>
            </a:r>
            <a:r>
              <a:rPr lang="ru-RU" sz="1800" dirty="0" smtClean="0">
                <a:latin typeface="Monotype Corsiva" pitchFamily="66" charset="0"/>
              </a:rPr>
              <a:t> модною.</a:t>
            </a:r>
            <a:br>
              <a:rPr lang="ru-RU" sz="1800" dirty="0" smtClean="0">
                <a:latin typeface="Monotype Corsiva" pitchFamily="66" charset="0"/>
              </a:rPr>
            </a:br>
            <a:r>
              <a:rPr lang="ru-RU" sz="1800" dirty="0" err="1" smtClean="0">
                <a:latin typeface="Monotype Corsiva" pitchFamily="66" charset="0"/>
              </a:rPr>
              <a:t>Її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успіх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видання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пояснює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появою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модельєра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Віти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Кін</a:t>
            </a:r>
            <a:r>
              <a:rPr lang="ru-RU" sz="1800" dirty="0" smtClean="0">
                <a:latin typeface="Monotype Corsiva" pitchFamily="66" charset="0"/>
              </a:rPr>
              <a:t>, яка почала активно</a:t>
            </a:r>
            <a:br>
              <a:rPr lang="ru-RU" sz="1800" dirty="0" smtClean="0">
                <a:latin typeface="Monotype Corsiva" pitchFamily="66" charset="0"/>
              </a:rPr>
            </a:br>
            <a:r>
              <a:rPr lang="ru-RU" sz="1800" dirty="0" err="1" smtClean="0">
                <a:latin typeface="Monotype Corsiva" pitchFamily="66" charset="0"/>
              </a:rPr>
              <a:t>використовувати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традиційні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українські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візерунки</a:t>
            </a:r>
            <a:r>
              <a:rPr lang="ru-RU" sz="1800" dirty="0" smtClean="0">
                <a:latin typeface="Monotype Corsiva" pitchFamily="66" charset="0"/>
              </a:rPr>
              <a:t> в </a:t>
            </a:r>
            <a:r>
              <a:rPr lang="ru-RU" sz="1800" dirty="0" err="1" smtClean="0">
                <a:latin typeface="Monotype Corsiva" pitchFamily="66" charset="0"/>
              </a:rPr>
              <a:t>оформленні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своїх</a:t>
            </a:r>
            <a:r>
              <a:rPr lang="ru-RU" sz="1800" dirty="0" smtClean="0">
                <a:latin typeface="Monotype Corsiva" pitchFamily="66" charset="0"/>
              </a:rPr>
              <a:t> </a:t>
            </a:r>
            <a:r>
              <a:rPr lang="ru-RU" sz="1800" dirty="0" err="1" smtClean="0">
                <a:latin typeface="Monotype Corsiva" pitchFamily="66" charset="0"/>
              </a:rPr>
              <a:t>уборів</a:t>
            </a:r>
            <a:r>
              <a:rPr lang="ru-RU" sz="3200" dirty="0" smtClean="0"/>
              <a:t>.</a:t>
            </a:r>
            <a:endParaRPr lang="ru-RU" sz="3200" b="1" dirty="0"/>
          </a:p>
        </p:txBody>
      </p:sp>
      <p:pic>
        <p:nvPicPr>
          <p:cNvPr id="9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-14290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0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1428736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1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3000372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4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4572008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2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-17140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5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1412776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6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52536" y="2996952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7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306896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8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4714884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9" name="Picture 2" descr="C:\Documents and Settings\Яна\Мои документы\Bluetooth Exchange Folder\download-1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0"/>
            <a:ext cx="2160240" cy="6381328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4098" name="Picture 2" descr="C:\Documents and Settings\Яна\Мои документы\Bluetooth Exchange Folder\im-8906e2fa2fbbff2d2a88429900c4c3f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3429000"/>
            <a:ext cx="3406130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0"/>
            <a:ext cx="4752528" cy="3645024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Monotype Corsiva" pitchFamily="66" charset="0"/>
              </a:rPr>
              <a:t>60 </a:t>
            </a:r>
            <a:r>
              <a:rPr lang="ru-RU" sz="2000" dirty="0" err="1" smtClean="0">
                <a:latin typeface="Monotype Corsiva" pitchFamily="66" charset="0"/>
              </a:rPr>
              <a:t>країн</a:t>
            </a:r>
            <a:r>
              <a:rPr lang="ru-RU" sz="2000" dirty="0" smtClean="0">
                <a:latin typeface="Monotype Corsiva" pitchFamily="66" charset="0"/>
              </a:rPr>
              <a:t> </a:t>
            </a:r>
            <a:r>
              <a:rPr lang="ru-RU" sz="2000" dirty="0" err="1" smtClean="0">
                <a:latin typeface="Monotype Corsiva" pitchFamily="66" charset="0"/>
              </a:rPr>
              <a:t>світу</a:t>
            </a:r>
            <a:r>
              <a:rPr lang="ru-RU" sz="2000" dirty="0" smtClean="0">
                <a:latin typeface="Monotype Corsiva" pitchFamily="66" charset="0"/>
              </a:rPr>
              <a:t> – </a:t>
            </a:r>
            <a:r>
              <a:rPr lang="ru-RU" sz="2000" dirty="0" err="1" smtClean="0">
                <a:latin typeface="Monotype Corsiva" pitchFamily="66" charset="0"/>
              </a:rPr>
              <a:t>під</a:t>
            </a:r>
            <a:r>
              <a:rPr lang="ru-RU" sz="2000" dirty="0" smtClean="0">
                <a:latin typeface="Monotype Corsiva" pitchFamily="66" charset="0"/>
              </a:rPr>
              <a:t> знаком </a:t>
            </a:r>
            <a:r>
              <a:rPr lang="ru-RU" sz="2000" dirty="0" err="1" smtClean="0">
                <a:latin typeface="Monotype Corsiva" pitchFamily="66" charset="0"/>
              </a:rPr>
              <a:t>вишиванки</a:t>
            </a:r>
            <a:r>
              <a:rPr lang="ru-RU" sz="2000" dirty="0" smtClean="0">
                <a:latin typeface="Monotype Corsiva" pitchFamily="66" charset="0"/>
              </a:rPr>
              <a:t/>
            </a:r>
            <a:br>
              <a:rPr lang="ru-RU" sz="2000" dirty="0" smtClean="0">
                <a:latin typeface="Monotype Corsiva" pitchFamily="66" charset="0"/>
              </a:rPr>
            </a:br>
            <a:r>
              <a:rPr lang="ru-RU" sz="2000" dirty="0" err="1" smtClean="0">
                <a:latin typeface="Monotype Corsiva" pitchFamily="66" charset="0"/>
              </a:rPr>
              <a:t>Всесвітній</a:t>
            </a:r>
            <a:r>
              <a:rPr lang="ru-RU" sz="2000" dirty="0" smtClean="0">
                <a:latin typeface="Monotype Corsiva" pitchFamily="66" charset="0"/>
              </a:rPr>
              <a:t> день </a:t>
            </a:r>
            <a:r>
              <a:rPr lang="ru-RU" sz="2000" dirty="0" err="1" smtClean="0">
                <a:latin typeface="Monotype Corsiva" pitchFamily="66" charset="0"/>
              </a:rPr>
              <a:t>вишиванки</a:t>
            </a:r>
            <a:r>
              <a:rPr lang="ru-RU" sz="2000" dirty="0" smtClean="0">
                <a:latin typeface="Monotype Corsiva" pitchFamily="66" charset="0"/>
              </a:rPr>
              <a:t>, як </a:t>
            </a:r>
            <a:r>
              <a:rPr lang="ru-RU" sz="2000" dirty="0" err="1" smtClean="0">
                <a:latin typeface="Monotype Corsiva" pitchFamily="66" charset="0"/>
              </a:rPr>
              <a:t>наголошують</a:t>
            </a:r>
            <a:r>
              <a:rPr lang="ru-RU" sz="2000" dirty="0" smtClean="0">
                <a:latin typeface="Monotype Corsiva" pitchFamily="66" charset="0"/>
              </a:rPr>
              <a:t> </a:t>
            </a:r>
            <a:r>
              <a:rPr lang="ru-RU" sz="2000" dirty="0" err="1" smtClean="0">
                <a:latin typeface="Monotype Corsiva" pitchFamily="66" charset="0"/>
              </a:rPr>
              <a:t>його</a:t>
            </a:r>
            <a:r>
              <a:rPr lang="ru-RU" sz="2000" dirty="0" smtClean="0">
                <a:latin typeface="Monotype Corsiva" pitchFamily="66" charset="0"/>
              </a:rPr>
              <a:t> </a:t>
            </a:r>
            <a:r>
              <a:rPr lang="ru-RU" sz="2000" dirty="0" err="1" smtClean="0">
                <a:latin typeface="Monotype Corsiva" pitchFamily="66" charset="0"/>
              </a:rPr>
              <a:t>організатори</a:t>
            </a:r>
            <a:r>
              <a:rPr lang="ru-RU" sz="2000" dirty="0" smtClean="0">
                <a:latin typeface="Monotype Corsiva" pitchFamily="66" charset="0"/>
              </a:rPr>
              <a:t>, </a:t>
            </a:r>
            <a:r>
              <a:rPr lang="ru-RU" sz="2000" dirty="0" err="1" smtClean="0">
                <a:latin typeface="Monotype Corsiva" pitchFamily="66" charset="0"/>
              </a:rPr>
              <a:t>цьогоріч</a:t>
            </a:r>
            <a:r>
              <a:rPr lang="ru-RU" sz="2000" dirty="0" smtClean="0">
                <a:latin typeface="Monotype Corsiva" pitchFamily="66" charset="0"/>
              </a:rPr>
              <a:t> </a:t>
            </a:r>
            <a:r>
              <a:rPr lang="ru-RU" sz="2000" dirty="0" err="1" smtClean="0">
                <a:latin typeface="Monotype Corsiva" pitchFamily="66" charset="0"/>
              </a:rPr>
              <a:t>відзначається</a:t>
            </a:r>
            <a:r>
              <a:rPr lang="ru-RU" sz="2000" dirty="0" smtClean="0">
                <a:latin typeface="Monotype Corsiva" pitchFamily="66" charset="0"/>
              </a:rPr>
              <a:t/>
            </a:r>
            <a:br>
              <a:rPr lang="ru-RU" sz="2000" dirty="0" smtClean="0">
                <a:latin typeface="Monotype Corsiva" pitchFamily="66" charset="0"/>
              </a:rPr>
            </a:br>
            <a:r>
              <a:rPr lang="ru-RU" sz="2000" dirty="0" smtClean="0">
                <a:latin typeface="Monotype Corsiva" pitchFamily="66" charset="0"/>
              </a:rPr>
              <a:t>у 60 </a:t>
            </a:r>
            <a:r>
              <a:rPr lang="ru-RU" sz="2000" dirty="0" err="1" smtClean="0">
                <a:latin typeface="Monotype Corsiva" pitchFamily="66" charset="0"/>
              </a:rPr>
              <a:t>країнах</a:t>
            </a:r>
            <a:r>
              <a:rPr lang="ru-RU" sz="2000" dirty="0" smtClean="0">
                <a:latin typeface="Monotype Corsiva" pitchFamily="66" charset="0"/>
              </a:rPr>
              <a:t> </a:t>
            </a:r>
            <a:r>
              <a:rPr lang="ru-RU" sz="2000" dirty="0" err="1" smtClean="0">
                <a:latin typeface="Monotype Corsiva" pitchFamily="66" charset="0"/>
              </a:rPr>
              <a:t>світу</a:t>
            </a:r>
            <a:r>
              <a:rPr lang="ru-RU" sz="2000" dirty="0" smtClean="0">
                <a:latin typeface="Monotype Corsiva" pitchFamily="66" charset="0"/>
              </a:rPr>
              <a:t>. Там уже </a:t>
            </a:r>
            <a:r>
              <a:rPr lang="ru-RU" sz="2000" dirty="0" err="1" smtClean="0">
                <a:latin typeface="Monotype Corsiva" pitchFamily="66" charset="0"/>
              </a:rPr>
              <a:t>підхопили</a:t>
            </a:r>
            <a:r>
              <a:rPr lang="ru-RU" sz="2000" dirty="0" smtClean="0">
                <a:latin typeface="Monotype Corsiva" pitchFamily="66" charset="0"/>
              </a:rPr>
              <a:t> </a:t>
            </a:r>
            <a:r>
              <a:rPr lang="ru-RU" sz="2000" dirty="0" err="1" smtClean="0">
                <a:latin typeface="Monotype Corsiva" pitchFamily="66" charset="0"/>
              </a:rPr>
              <a:t>флеш-моб</a:t>
            </a:r>
            <a:r>
              <a:rPr lang="ru-RU" sz="2000" dirty="0" smtClean="0">
                <a:latin typeface="Monotype Corsiva" pitchFamily="66" charset="0"/>
              </a:rPr>
              <a:t> "</a:t>
            </a:r>
            <a:r>
              <a:rPr lang="ru-RU" sz="2000" dirty="0" err="1" smtClean="0">
                <a:latin typeface="Monotype Corsiva" pitchFamily="66" charset="0"/>
              </a:rPr>
              <a:t>Вишиванка</a:t>
            </a:r>
            <a:r>
              <a:rPr lang="ru-RU" sz="2000" dirty="0" smtClean="0">
                <a:latin typeface="Monotype Corsiva" pitchFamily="66" charset="0"/>
              </a:rPr>
              <a:t> </a:t>
            </a:r>
            <a:r>
              <a:rPr lang="ru-RU" sz="2000" dirty="0" err="1" smtClean="0">
                <a:latin typeface="Monotype Corsiva" pitchFamily="66" charset="0"/>
              </a:rPr>
              <a:t>єднає</a:t>
            </a:r>
            <a:r>
              <a:rPr lang="ru-RU" sz="2000" dirty="0" smtClean="0">
                <a:latin typeface="Monotype Corsiva" pitchFamily="66" charset="0"/>
              </a:rPr>
              <a:t> </a:t>
            </a:r>
            <a:r>
              <a:rPr lang="ru-RU" sz="2000" dirty="0" err="1" smtClean="0">
                <a:latin typeface="Monotype Corsiva" pitchFamily="66" charset="0"/>
              </a:rPr>
              <a:t>українців</a:t>
            </a:r>
            <a:r>
              <a:rPr lang="ru-RU" sz="2000" dirty="0" smtClean="0">
                <a:latin typeface="Monotype Corsiva" pitchFamily="66" charset="0"/>
              </a:rPr>
              <a:t>", </a:t>
            </a:r>
            <a:r>
              <a:rPr lang="ru-RU" sz="2000" dirty="0" err="1" smtClean="0">
                <a:latin typeface="Monotype Corsiva" pitchFamily="66" charset="0"/>
              </a:rPr>
              <a:t>акцію</a:t>
            </a:r>
            <a:r>
              <a:rPr lang="ru-RU" sz="2000" dirty="0" smtClean="0">
                <a:latin typeface="Monotype Corsiva" pitchFamily="66" charset="0"/>
              </a:rPr>
              <a:t/>
            </a:r>
            <a:br>
              <a:rPr lang="ru-RU" sz="2000" dirty="0" smtClean="0">
                <a:latin typeface="Monotype Corsiva" pitchFamily="66" charset="0"/>
              </a:rPr>
            </a:br>
            <a:r>
              <a:rPr lang="ru-RU" sz="2000" dirty="0" smtClean="0">
                <a:latin typeface="Monotype Corsiva" pitchFamily="66" charset="0"/>
              </a:rPr>
              <a:t>"</a:t>
            </a:r>
            <a:r>
              <a:rPr lang="ru-RU" sz="2000" dirty="0" err="1" smtClean="0">
                <a:latin typeface="Monotype Corsiva" pitchFamily="66" charset="0"/>
              </a:rPr>
              <a:t>Народжені</a:t>
            </a:r>
            <a:r>
              <a:rPr lang="ru-RU" sz="2000" dirty="0" smtClean="0">
                <a:latin typeface="Monotype Corsiva" pitchFamily="66" charset="0"/>
              </a:rPr>
              <a:t> у </a:t>
            </a:r>
            <a:r>
              <a:rPr lang="ru-RU" sz="2000" dirty="0" err="1" smtClean="0">
                <a:latin typeface="Monotype Corsiva" pitchFamily="66" charset="0"/>
              </a:rPr>
              <a:t>вишиванці</a:t>
            </a:r>
            <a:r>
              <a:rPr lang="ru-RU" sz="2000" dirty="0" smtClean="0">
                <a:latin typeface="Monotype Corsiva" pitchFamily="66" charset="0"/>
              </a:rPr>
              <a:t>" та </a:t>
            </a:r>
            <a:r>
              <a:rPr lang="ru-RU" sz="2000" dirty="0" err="1" smtClean="0">
                <a:latin typeface="Monotype Corsiva" pitchFamily="66" charset="0"/>
              </a:rPr>
              <a:t>інші</a:t>
            </a:r>
            <a:r>
              <a:rPr lang="ru-RU" sz="2000" dirty="0" smtClean="0">
                <a:latin typeface="Monotype Corsiva" pitchFamily="66" charset="0"/>
              </a:rPr>
              <a:t>, </a:t>
            </a:r>
            <a:r>
              <a:rPr lang="ru-RU" sz="2000" dirty="0" err="1" smtClean="0">
                <a:latin typeface="Monotype Corsiva" pitchFamily="66" charset="0"/>
              </a:rPr>
              <a:t>влаштовують</a:t>
            </a:r>
            <a:r>
              <a:rPr lang="ru-RU" sz="2000" dirty="0" smtClean="0">
                <a:latin typeface="Monotype Corsiva" pitchFamily="66" charset="0"/>
              </a:rPr>
              <a:t> </a:t>
            </a:r>
            <a:r>
              <a:rPr lang="ru-RU" sz="2000" dirty="0" err="1" smtClean="0">
                <a:latin typeface="Monotype Corsiva" pitchFamily="66" charset="0"/>
              </a:rPr>
              <a:t>покази</a:t>
            </a:r>
            <a:r>
              <a:rPr lang="ru-RU" sz="2000" dirty="0" smtClean="0">
                <a:latin typeface="Monotype Corsiva" pitchFamily="66" charset="0"/>
              </a:rPr>
              <a:t> мод на </a:t>
            </a:r>
            <a:r>
              <a:rPr lang="ru-RU" sz="2000" dirty="0" err="1" smtClean="0">
                <a:latin typeface="Monotype Corsiva" pitchFamily="66" charset="0"/>
              </a:rPr>
              <a:t>зразках</a:t>
            </a:r>
            <a:r>
              <a:rPr lang="ru-RU" sz="2000" dirty="0" smtClean="0">
                <a:latin typeface="Monotype Corsiva" pitchFamily="66" charset="0"/>
              </a:rPr>
              <a:t> </a:t>
            </a:r>
            <a:r>
              <a:rPr lang="ru-RU" sz="2000" dirty="0" err="1" smtClean="0">
                <a:latin typeface="Monotype Corsiva" pitchFamily="66" charset="0"/>
              </a:rPr>
              <a:t>українського</a:t>
            </a:r>
            <a:r>
              <a:rPr lang="ru-RU" sz="2000" dirty="0" smtClean="0">
                <a:latin typeface="Monotype Corsiva" pitchFamily="66" charset="0"/>
              </a:rPr>
              <a:t/>
            </a:r>
            <a:br>
              <a:rPr lang="ru-RU" sz="2000" dirty="0" smtClean="0">
                <a:latin typeface="Monotype Corsiva" pitchFamily="66" charset="0"/>
              </a:rPr>
            </a:br>
            <a:r>
              <a:rPr lang="ru-RU" sz="2000" dirty="0" err="1" smtClean="0">
                <a:latin typeface="Monotype Corsiva" pitchFamily="66" charset="0"/>
              </a:rPr>
              <a:t>автентичного</a:t>
            </a:r>
            <a:r>
              <a:rPr lang="ru-RU" sz="2000" dirty="0" smtClean="0">
                <a:latin typeface="Monotype Corsiva" pitchFamily="66" charset="0"/>
              </a:rPr>
              <a:t> народного </a:t>
            </a:r>
            <a:r>
              <a:rPr lang="ru-RU" sz="2000" dirty="0" err="1" smtClean="0">
                <a:latin typeface="Monotype Corsiva" pitchFamily="66" charset="0"/>
              </a:rPr>
              <a:t>одягу</a:t>
            </a:r>
            <a:r>
              <a:rPr lang="ru-RU" sz="2000" dirty="0" smtClean="0">
                <a:latin typeface="Monotype Corsiva" pitchFamily="66" charset="0"/>
              </a:rPr>
              <a:t>, </a:t>
            </a:r>
            <a:r>
              <a:rPr lang="ru-RU" sz="2000" dirty="0" err="1" smtClean="0">
                <a:latin typeface="Monotype Corsiva" pitchFamily="66" charset="0"/>
              </a:rPr>
              <a:t>організовують</a:t>
            </a:r>
            <a:r>
              <a:rPr lang="ru-RU" sz="2000" dirty="0" smtClean="0">
                <a:latin typeface="Monotype Corsiva" pitchFamily="66" charset="0"/>
              </a:rPr>
              <a:t> </a:t>
            </a:r>
            <a:r>
              <a:rPr lang="ru-RU" sz="2000" dirty="0" err="1" smtClean="0">
                <a:latin typeface="Monotype Corsiva" pitchFamily="66" charset="0"/>
              </a:rPr>
              <a:t>концерти</a:t>
            </a:r>
            <a:r>
              <a:rPr lang="ru-RU" sz="2000" dirty="0" smtClean="0">
                <a:latin typeface="Monotype Corsiva" pitchFamily="66" charset="0"/>
              </a:rPr>
              <a:t>, ходи, </a:t>
            </a:r>
            <a:r>
              <a:rPr lang="ru-RU" sz="2000" dirty="0" err="1" smtClean="0">
                <a:latin typeface="Monotype Corsiva" pitchFamily="66" charset="0"/>
              </a:rPr>
              <a:t>виставки</a:t>
            </a:r>
            <a:r>
              <a:rPr lang="ru-RU" sz="2000" dirty="0" smtClean="0">
                <a:latin typeface="Monotype Corsiva" pitchFamily="66" charset="0"/>
              </a:rPr>
              <a:t>, ярмарки</a:t>
            </a:r>
            <a:endParaRPr lang="ru-RU" sz="2000" b="1" dirty="0">
              <a:latin typeface="Monotype Corsiva" pitchFamily="66" charset="0"/>
            </a:endParaRPr>
          </a:p>
        </p:txBody>
      </p:sp>
      <p:pic>
        <p:nvPicPr>
          <p:cNvPr id="9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-14290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0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1428736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1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3000372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4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4572008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2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-17140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5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1412776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6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52536" y="2996952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7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3068960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8" name="Picture 2" descr="C:\Documents and Settings\Учитель\Рабочий стол\орнаменти\UkrainianOrnamen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E"/>
              </a:clrFrom>
              <a:clrTo>
                <a:srgbClr val="FCFC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56" y="4714884"/>
            <a:ext cx="1428744" cy="214311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9" name="Picture 2" descr="C:\Documents and Settings\Яна\Мои документы\Bluetooth Exchange Folder\download-1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0"/>
            <a:ext cx="2160240" cy="6381328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5122" name="Picture 2" descr="C:\Documents and Settings\Яна\Мои документы\Bluetooth Exchange Folder\im578xAny-DSC_288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7904" y="3356992"/>
            <a:ext cx="4032448" cy="29184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7</Template>
  <TotalTime>253</TotalTime>
  <Words>202</Words>
  <Application>Microsoft Office PowerPoint</Application>
  <PresentationFormat>Экран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7</vt:lpstr>
      <vt:lpstr>Цікаві факти  про вишиванку!</vt:lpstr>
      <vt:lpstr>А Ви знали, що вишиванка є найсильнішим оберегом!</vt:lpstr>
      <vt:lpstr>А Ви знали, що скіфи – прародителі вишивки! Вишивкою, за свідченням Геродота, свій одяг оздоблювали ще скіфи. </vt:lpstr>
      <vt:lpstr>А Ви знали, що перша школа вишивки була створена в Київській  Русі в ХІ столітті. ЇЇ звснувала Анна, сестра Володимира Мономаха!</vt:lpstr>
      <vt:lpstr>А Ви знали, що одна з найоригінальніших вишиванок – борщівська. Така сорочка розшита чорними нитками. Є легенда, що коли  турки і татари винищили всіх чоловіків у Борщеві, жінки цього  і сусідських поселень протягом декількох поколінь одягали свме такі чорно-білі сорочки в знак  скорботи і печалі</vt:lpstr>
      <vt:lpstr>А Ви знали, що першим модником, котрий поєднав вишиванку з буденним одягом став Іван Франко, котрий носив її під піджак і з сучасним вбранням. Саме у такому вигляді письменник зображений на 20-ти гривневій купюрі.</vt:lpstr>
      <vt:lpstr>А Ви знали, що першим ведучим, який з`явився  у прямому ефірі у вишиванці, став Андрій Шевченко. В такому вигляді він відкрив телемарафон “Ніч виборів” на “5 каналі”.</vt:lpstr>
      <vt:lpstr>Наш національний етно-колорит продовжує надихати і закордонних дизайнерів, які створюють все нові й нові варіанти інтерпретацій традиційних українських візерунків. Приміром, у круїзній колекції «Resort 2017» від модного дому «Valentino» чітко прослідковуються українські мотиви .  Американський модний журнал про моду Vogue назвав українську вишиванку модною. Її успіх видання пояснює появою модельєра Віти Кін, яка почала активно використовувати традиційні українські візерунки в оформленні своїх уборів.</vt:lpstr>
      <vt:lpstr>60 країн світу – під знаком вишиванки Всесвітній день вишиванки, як наголошують його організатори, цьогоріч відзначається у 60 країнах світу. Там уже підхопили флеш-моб "Вишиванка єднає українців", акцію "Народжені у вишиванці" та інші, влаштовують покази мод на зразках українського автентичного народного одягу, організовують концерти, ходи, виставки, ярмарки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Цікаві факти  про вишиванку!</dc:title>
  <dc:creator>Яна</dc:creator>
  <cp:lastModifiedBy>Яна</cp:lastModifiedBy>
  <cp:revision>23</cp:revision>
  <dcterms:created xsi:type="dcterms:W3CDTF">2019-02-24T12:37:43Z</dcterms:created>
  <dcterms:modified xsi:type="dcterms:W3CDTF">2019-02-25T13:21:18Z</dcterms:modified>
</cp:coreProperties>
</file>