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24.02.2019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24.02.2019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24.02.2019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24.02.2019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24.02.2019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24.02.2019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24.02.2019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24.02.2019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24.02.2019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24.02.2019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24.02.2019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0C0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C5CAD-927B-4DAA-97C7-94AE60FB3C0B}" type="datetimeFigureOut">
              <a:rPr lang="ru-RU" smtClean="0"/>
              <a:pPr/>
              <a:t>24.02.2019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1115616" y="404664"/>
            <a:ext cx="7143800" cy="5857916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4077072"/>
            <a:ext cx="4414846" cy="1449850"/>
          </a:xfrm>
        </p:spPr>
        <p:txBody>
          <a:bodyPr>
            <a:normAutofit fontScale="55000" lnSpcReduction="20000"/>
          </a:bodyPr>
          <a:lstStyle/>
          <a:p>
            <a:r>
              <a:rPr lang="uk-UA" dirty="0" smtClean="0">
                <a:solidFill>
                  <a:schemeClr val="tx1"/>
                </a:solidFill>
                <a:latin typeface="Monotype Corsiva" pitchFamily="66" charset="0"/>
              </a:rPr>
              <a:t>Патріотичний проект.</a:t>
            </a:r>
          </a:p>
          <a:p>
            <a:r>
              <a:rPr lang="uk-UA" dirty="0" smtClean="0">
                <a:solidFill>
                  <a:schemeClr val="tx1"/>
                </a:solidFill>
                <a:latin typeface="Monotype Corsiva" pitchFamily="66" charset="0"/>
              </a:rPr>
              <a:t>Учнівського самоврядування</a:t>
            </a:r>
          </a:p>
          <a:p>
            <a:r>
              <a:rPr lang="uk-UA" dirty="0" err="1" smtClean="0">
                <a:solidFill>
                  <a:schemeClr val="tx1"/>
                </a:solidFill>
                <a:latin typeface="Monotype Corsiva" pitchFamily="66" charset="0"/>
              </a:rPr>
              <a:t>Оливського</a:t>
            </a:r>
            <a:r>
              <a:rPr lang="uk-UA" dirty="0" smtClean="0">
                <a:solidFill>
                  <a:schemeClr val="tx1"/>
                </a:solidFill>
                <a:latin typeface="Monotype Corsiva" pitchFamily="66" charset="0"/>
              </a:rPr>
              <a:t> НВО   “ЗОШ І-ІІ ступенів – дитячий </a:t>
            </a:r>
            <a:r>
              <a:rPr lang="uk-UA" dirty="0" err="1" smtClean="0">
                <a:solidFill>
                  <a:schemeClr val="tx1"/>
                </a:solidFill>
                <a:latin typeface="Monotype Corsiva" pitchFamily="66" charset="0"/>
              </a:rPr>
              <a:t>садок”</a:t>
            </a:r>
            <a:endParaRPr lang="uk-UA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r>
              <a:rPr lang="uk-UA" dirty="0" smtClean="0">
                <a:solidFill>
                  <a:schemeClr val="tx1"/>
                </a:solidFill>
                <a:latin typeface="Monotype Corsiva" pitchFamily="66" charset="0"/>
              </a:rPr>
              <a:t>Керівник: Я. Е. </a:t>
            </a:r>
            <a:r>
              <a:rPr lang="uk-UA" dirty="0" err="1" smtClean="0">
                <a:solidFill>
                  <a:schemeClr val="tx1"/>
                </a:solidFill>
                <a:latin typeface="Monotype Corsiva" pitchFamily="66" charset="0"/>
              </a:rPr>
              <a:t>Лакомська</a:t>
            </a:r>
            <a:endParaRPr lang="uk-UA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endParaRPr lang="uk-UA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55776" y="1052736"/>
            <a:ext cx="4457704" cy="3024336"/>
          </a:xfrm>
        </p:spPr>
        <p:txBody>
          <a:bodyPr>
            <a:noAutofit/>
          </a:bodyPr>
          <a:lstStyle/>
          <a:p>
            <a:r>
              <a:rPr lang="ru-RU" sz="6600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660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6600" dirty="0" smtClean="0">
                <a:solidFill>
                  <a:srgbClr val="FF0000"/>
                </a:solidFill>
                <a:latin typeface="Monotype Corsiva" pitchFamily="66" charset="0"/>
              </a:rPr>
              <a:t>Я по </a:t>
            </a:r>
            <a:r>
              <a:rPr lang="ru-RU" sz="6600" dirty="0" err="1" smtClean="0">
                <a:solidFill>
                  <a:srgbClr val="FF0000"/>
                </a:solidFill>
                <a:latin typeface="Monotype Corsiva" pitchFamily="66" charset="0"/>
              </a:rPr>
              <a:t>св</a:t>
            </a:r>
            <a:r>
              <a:rPr lang="uk-UA" sz="6600" dirty="0" err="1" smtClean="0">
                <a:solidFill>
                  <a:srgbClr val="FF0000"/>
                </a:solidFill>
                <a:latin typeface="Monotype Corsiva" pitchFamily="66" charset="0"/>
              </a:rPr>
              <a:t>іту</a:t>
            </a:r>
            <a:r>
              <a:rPr lang="uk-UA" sz="6600" dirty="0" smtClean="0">
                <a:solidFill>
                  <a:srgbClr val="FF0000"/>
                </a:solidFill>
                <a:latin typeface="Monotype Corsiva" pitchFamily="66" charset="0"/>
              </a:rPr>
              <a:t> іду в вишиванці</a:t>
            </a:r>
            <a:br>
              <a:rPr lang="uk-UA" sz="660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3200" dirty="0" err="1" smtClean="0">
                <a:solidFill>
                  <a:srgbClr val="00B050"/>
                </a:solidFill>
                <a:latin typeface="Monotype Corsiva" pitchFamily="66" charset="0"/>
              </a:rPr>
              <a:t>Поліська</a:t>
            </a:r>
            <a:r>
              <a:rPr lang="ru-RU" sz="3200" dirty="0" smtClean="0">
                <a:solidFill>
                  <a:srgbClr val="00B050"/>
                </a:solidFill>
                <a:latin typeface="Monotype Corsiva" pitchFamily="66" charset="0"/>
              </a:rPr>
              <a:t> </a:t>
            </a:r>
            <a:r>
              <a:rPr lang="ru-RU" sz="3200" dirty="0" err="1" smtClean="0">
                <a:solidFill>
                  <a:srgbClr val="00B050"/>
                </a:solidFill>
                <a:latin typeface="Monotype Corsiva" pitchFamily="66" charset="0"/>
              </a:rPr>
              <a:t>вишивка</a:t>
            </a:r>
            <a:r>
              <a:rPr lang="uk-UA" sz="6600" dirty="0" smtClean="0">
                <a:solidFill>
                  <a:srgbClr val="00B050"/>
                </a:solidFill>
                <a:latin typeface="Monotype Corsiva" pitchFamily="66" charset="0"/>
              </a:rPr>
              <a:t/>
            </a:r>
            <a:br>
              <a:rPr lang="uk-UA" sz="6600" dirty="0" smtClean="0">
                <a:solidFill>
                  <a:srgbClr val="00B050"/>
                </a:solidFill>
                <a:latin typeface="Monotype Corsiva" pitchFamily="66" charset="0"/>
              </a:rPr>
            </a:br>
            <a:endParaRPr lang="ru-RU" sz="6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00232" y="500042"/>
            <a:ext cx="4457704" cy="1470025"/>
          </a:xfrm>
        </p:spPr>
        <p:txBody>
          <a:bodyPr/>
          <a:lstStyle/>
          <a:p>
            <a:r>
              <a:rPr lang="uk-UA" dirty="0" smtClean="0"/>
              <a:t>Заголовок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5984" y="6000768"/>
            <a:ext cx="4414846" cy="609592"/>
          </a:xfrm>
        </p:spPr>
        <p:txBody>
          <a:bodyPr/>
          <a:lstStyle/>
          <a:p>
            <a:r>
              <a:rPr lang="uk-UA" dirty="0" smtClean="0"/>
              <a:t>підзаголовок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188640"/>
            <a:ext cx="6500858" cy="66693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331640" y="654168"/>
            <a:ext cx="648072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/>
                <a:cs typeface="Arial" pitchFamily="34" charset="0"/>
              </a:rPr>
              <a:t>.</a:t>
            </a:r>
            <a:endParaRPr kumimoji="0" lang="ru-RU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331640" y="188640"/>
            <a:ext cx="648072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 charset="-52"/>
                <a:cs typeface="Arial" pitchFamily="34" charset="0"/>
              </a:rPr>
              <a:t>Здавна</a:t>
            </a: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 charset="-52"/>
                <a:cs typeface="Arial" pitchFamily="34" charset="0"/>
              </a:rPr>
              <a:t> в </a:t>
            </a:r>
            <a:r>
              <a:rPr kumimoji="0" lang="ru-RU" altLang="zh-CN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 charset="-52"/>
                <a:cs typeface="Arial" pitchFamily="34" charset="0"/>
              </a:rPr>
              <a:t>народі</a:t>
            </a: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 charset="-52"/>
                <a:cs typeface="Arial" pitchFamily="34" charset="0"/>
              </a:rPr>
              <a:t> сорочка </a:t>
            </a:r>
            <a:r>
              <a:rPr kumimoji="0" lang="ru-RU" altLang="zh-CN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 charset="-52"/>
                <a:cs typeface="Arial" pitchFamily="34" charset="0"/>
              </a:rPr>
              <a:t>вважалась</a:t>
            </a: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 charset="-52"/>
                <a:cs typeface="Arial" pitchFamily="34" charset="0"/>
              </a:rPr>
              <a:t> символом </a:t>
            </a:r>
            <a:r>
              <a:rPr kumimoji="0" lang="ru-RU" altLang="zh-CN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 charset="-52"/>
                <a:cs typeface="Arial" pitchFamily="34" charset="0"/>
              </a:rPr>
              <a:t>душі</a:t>
            </a: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 charset="-52"/>
                <a:cs typeface="Arial" pitchFamily="34" charset="0"/>
              </a:rPr>
              <a:t> </a:t>
            </a:r>
            <a:r>
              <a:rPr kumimoji="0" lang="ru-RU" altLang="zh-CN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 charset="-52"/>
                <a:cs typeface="Arial" pitchFamily="34" charset="0"/>
              </a:rPr>
              <a:t>людини</a:t>
            </a: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 charset="-52"/>
                <a:cs typeface="Arial" pitchFamily="34" charset="0"/>
              </a:rPr>
              <a:t>, </a:t>
            </a:r>
            <a:r>
              <a:rPr kumimoji="0" lang="ru-RU" altLang="zh-CN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 charset="-52"/>
                <a:cs typeface="Arial" pitchFamily="34" charset="0"/>
              </a:rPr>
              <a:t>якій</a:t>
            </a: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 charset="-52"/>
                <a:cs typeface="Arial" pitchFamily="34" charset="0"/>
              </a:rPr>
              <a:t> вона належала, </a:t>
            </a:r>
            <a:r>
              <a:rPr kumimoji="0" lang="ru-RU" altLang="zh-CN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 charset="-52"/>
                <a:cs typeface="Arial" pitchFamily="34" charset="0"/>
              </a:rPr>
              <a:t>її</a:t>
            </a: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 charset="-52"/>
                <a:cs typeface="Arial" pitchFamily="34" charset="0"/>
              </a:rPr>
              <a:t>,</a:t>
            </a:r>
            <a:r>
              <a:rPr lang="ru-RU" altLang="zh-CN" sz="2000" dirty="0" smtClean="0">
                <a:latin typeface="Monotype Corsiva" pitchFamily="66" charset="0"/>
                <a:ea typeface="宋体" charset="-52"/>
                <a:cs typeface="Arial" pitchFamily="34" charset="0"/>
              </a:rPr>
              <a:t> </a:t>
            </a:r>
            <a:r>
              <a:rPr lang="ru-RU" altLang="zh-CN" sz="2000" dirty="0" err="1" smtClean="0">
                <a:latin typeface="Monotype Corsiva" pitchFamily="66" charset="0"/>
                <a:ea typeface="宋体" charset="-52"/>
                <a:cs typeface="Arial" pitchFamily="34" charset="0"/>
              </a:rPr>
              <a:t>двійником</a:t>
            </a:r>
            <a:r>
              <a:rPr lang="ru-RU" altLang="zh-CN" sz="2000" dirty="0" smtClean="0">
                <a:latin typeface="Monotype Corsiva" pitchFamily="66" charset="0"/>
                <a:ea typeface="宋体" charset="-52"/>
                <a:cs typeface="Arial" pitchFamily="34" charset="0"/>
              </a:rPr>
              <a:t>. Тому в </a:t>
            </a:r>
            <a:r>
              <a:rPr lang="ru-RU" altLang="zh-CN" sz="2000" dirty="0" err="1" smtClean="0">
                <a:latin typeface="Monotype Corsiva" pitchFamily="66" charset="0"/>
                <a:ea typeface="宋体" charset="-52"/>
                <a:cs typeface="Arial" pitchFamily="34" charset="0"/>
              </a:rPr>
              <a:t>кожен</a:t>
            </a:r>
            <a:r>
              <a:rPr lang="ru-RU" altLang="zh-CN" sz="2000" dirty="0" smtClean="0">
                <a:latin typeface="Monotype Corsiva" pitchFamily="66" charset="0"/>
                <a:ea typeface="宋体" charset="-52"/>
                <a:cs typeface="Arial" pitchFamily="34" charset="0"/>
              </a:rPr>
              <a:t> орнамент, </a:t>
            </a:r>
            <a:r>
              <a:rPr lang="ru-RU" altLang="zh-CN" sz="2000" dirty="0" err="1" smtClean="0">
                <a:latin typeface="Monotype Corsiva" pitchFamily="66" charset="0"/>
                <a:ea typeface="宋体" charset="-52"/>
                <a:cs typeface="Arial" pitchFamily="34" charset="0"/>
              </a:rPr>
              <a:t>що</a:t>
            </a:r>
            <a:r>
              <a:rPr lang="ru-RU" altLang="zh-CN" sz="2000" dirty="0" smtClean="0">
                <a:latin typeface="Monotype Corsiva" pitchFamily="66" charset="0"/>
                <a:ea typeface="宋体" charset="-52"/>
                <a:cs typeface="Arial" pitchFamily="34" charset="0"/>
              </a:rPr>
              <a:t> </a:t>
            </a:r>
            <a:r>
              <a:rPr lang="ru-RU" altLang="zh-CN" sz="2000" dirty="0" err="1" smtClean="0">
                <a:latin typeface="Monotype Corsiva" pitchFamily="66" charset="0"/>
                <a:ea typeface="宋体" charset="-52"/>
                <a:cs typeface="Arial" pitchFamily="34" charset="0"/>
              </a:rPr>
              <a:t>вишивався</a:t>
            </a:r>
            <a:r>
              <a:rPr lang="ru-RU" altLang="zh-CN" sz="2000" dirty="0" smtClean="0">
                <a:latin typeface="Monotype Corsiva" pitchFamily="66" charset="0"/>
                <a:ea typeface="宋体" charset="-52"/>
                <a:cs typeface="Arial" pitchFamily="34" charset="0"/>
              </a:rPr>
              <a:t> на </a:t>
            </a:r>
            <a:r>
              <a:rPr lang="ru-RU" altLang="zh-CN" sz="2000" dirty="0" err="1" smtClean="0">
                <a:latin typeface="Monotype Corsiva" pitchFamily="66" charset="0"/>
                <a:ea typeface="宋体" charset="-52"/>
                <a:cs typeface="Arial" pitchFamily="34" charset="0"/>
              </a:rPr>
              <a:t>ній</a:t>
            </a:r>
            <a:r>
              <a:rPr lang="ru-RU" altLang="zh-CN" sz="2000" dirty="0" smtClean="0">
                <a:latin typeface="Monotype Corsiva" pitchFamily="66" charset="0"/>
                <a:ea typeface="宋体" charset="-52"/>
                <a:cs typeface="Arial" pitchFamily="34" charset="0"/>
              </a:rPr>
              <a:t>, </a:t>
            </a:r>
            <a:r>
              <a:rPr lang="ru-RU" altLang="zh-CN" sz="2000" dirty="0" err="1" smtClean="0">
                <a:latin typeface="Monotype Corsiva" pitchFamily="66" charset="0"/>
                <a:ea typeface="宋体" charset="-52"/>
                <a:cs typeface="Arial" pitchFamily="34" charset="0"/>
              </a:rPr>
              <a:t>вкладався</a:t>
            </a:r>
            <a:r>
              <a:rPr lang="ru-RU" altLang="zh-CN" sz="2000" dirty="0" smtClean="0">
                <a:latin typeface="Monotype Corsiva" pitchFamily="66" charset="0"/>
                <a:ea typeface="宋体" charset="-52"/>
                <a:cs typeface="Arial" pitchFamily="34" charset="0"/>
              </a:rPr>
              <a:t> </a:t>
            </a:r>
            <a:r>
              <a:rPr lang="ru-RU" altLang="zh-CN" sz="2000" dirty="0" err="1" smtClean="0">
                <a:latin typeface="Monotype Corsiva" pitchFamily="66" charset="0"/>
                <a:ea typeface="宋体" charset="-52"/>
                <a:cs typeface="Arial" pitchFamily="34" charset="0"/>
              </a:rPr>
              <a:t>особливий</a:t>
            </a:r>
            <a:r>
              <a:rPr lang="ru-RU" altLang="zh-CN" sz="2000" dirty="0" smtClean="0">
                <a:latin typeface="Monotype Corsiva" pitchFamily="66" charset="0"/>
                <a:ea typeface="宋体" charset="-52"/>
                <a:cs typeface="Arial" pitchFamily="34" charset="0"/>
              </a:rPr>
              <a:t> </a:t>
            </a:r>
            <a:r>
              <a:rPr lang="ru-RU" altLang="zh-CN" sz="2000" dirty="0" err="1" smtClean="0">
                <a:latin typeface="Monotype Corsiva" pitchFamily="66" charset="0"/>
                <a:ea typeface="宋体" charset="-52"/>
                <a:cs typeface="Arial" pitchFamily="34" charset="0"/>
              </a:rPr>
              <a:t>зміст</a:t>
            </a:r>
            <a:r>
              <a:rPr lang="ru-RU" altLang="zh-CN" sz="2000" dirty="0" smtClean="0">
                <a:latin typeface="Monotype Corsiva" pitchFamily="66" charset="0"/>
                <a:ea typeface="宋体" charset="-52"/>
                <a:cs typeface="Arial" pitchFamily="34" charset="0"/>
              </a:rPr>
              <a:t>, </a:t>
            </a:r>
            <a:r>
              <a:rPr lang="ru-RU" altLang="zh-CN" sz="2000" dirty="0" err="1" smtClean="0">
                <a:latin typeface="Monotype Corsiva" pitchFamily="66" charset="0"/>
                <a:ea typeface="宋体" charset="-52"/>
                <a:cs typeface="Arial" pitchFamily="34" charset="0"/>
              </a:rPr>
              <a:t>роблячи</a:t>
            </a:r>
            <a:r>
              <a:rPr lang="ru-RU" altLang="zh-CN" sz="2000" dirty="0" smtClean="0">
                <a:latin typeface="Monotype Corsiva" pitchFamily="66" charset="0"/>
                <a:ea typeface="宋体" charset="-52"/>
                <a:cs typeface="Arial" pitchFamily="34" charset="0"/>
              </a:rPr>
              <a:t> </a:t>
            </a:r>
            <a:r>
              <a:rPr lang="ru-RU" altLang="zh-CN" sz="2000" dirty="0" err="1" smtClean="0">
                <a:latin typeface="Monotype Corsiva" pitchFamily="66" charset="0"/>
                <a:ea typeface="宋体" charset="-52"/>
                <a:cs typeface="Arial" pitchFamily="34" charset="0"/>
              </a:rPr>
              <a:t>її</a:t>
            </a:r>
            <a:r>
              <a:rPr lang="ru-RU" altLang="zh-CN" sz="2000" dirty="0" smtClean="0">
                <a:latin typeface="Monotype Corsiva" pitchFamily="66" charset="0"/>
                <a:ea typeface="宋体" charset="-52"/>
                <a:cs typeface="Arial" pitchFamily="34" charset="0"/>
              </a:rPr>
              <a:t> оберегом </a:t>
            </a:r>
            <a:r>
              <a:rPr lang="ru-RU" altLang="zh-CN" sz="2000" dirty="0" err="1" smtClean="0">
                <a:latin typeface="Monotype Corsiva" pitchFamily="66" charset="0"/>
                <a:ea typeface="宋体" charset="-52"/>
                <a:cs typeface="Arial" pitchFamily="34" charset="0"/>
              </a:rPr>
              <a:t>свого</a:t>
            </a:r>
            <a:r>
              <a:rPr lang="ru-RU" altLang="zh-CN" sz="2000" dirty="0" smtClean="0">
                <a:latin typeface="Monotype Corsiva" pitchFamily="66" charset="0"/>
                <a:ea typeface="宋体" charset="-52"/>
                <a:cs typeface="Arial" pitchFamily="34" charset="0"/>
              </a:rPr>
              <a:t> господаря.</a:t>
            </a:r>
            <a:endParaRPr lang="ru-RU" altLang="zh-CN" sz="2000" dirty="0" smtClean="0">
              <a:latin typeface="Monotype Corsiva" pitchFamily="66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zh-CN" sz="2000" dirty="0" smtClean="0">
                <a:latin typeface="Monotype Corsiva" pitchFamily="66" charset="0"/>
                <a:ea typeface="宋体" charset="-52"/>
                <a:cs typeface="Arial" pitchFamily="34" charset="0"/>
              </a:rPr>
              <a:t>Сорочки для </a:t>
            </a:r>
            <a:r>
              <a:rPr lang="ru-RU" altLang="zh-CN" sz="2000" dirty="0" err="1" smtClean="0">
                <a:latin typeface="Monotype Corsiva" pitchFamily="66" charset="0"/>
                <a:ea typeface="宋体" charset="-52"/>
                <a:cs typeface="Arial" pitchFamily="34" charset="0"/>
              </a:rPr>
              <a:t>жінок</a:t>
            </a:r>
            <a:r>
              <a:rPr lang="ru-RU" altLang="zh-CN" sz="2000" dirty="0" smtClean="0">
                <a:latin typeface="Monotype Corsiva" pitchFamily="66" charset="0"/>
                <a:ea typeface="宋体" charset="-52"/>
                <a:cs typeface="Arial" pitchFamily="34" charset="0"/>
              </a:rPr>
              <a:t> на </a:t>
            </a:r>
            <a:r>
              <a:rPr lang="ru-RU" altLang="zh-CN" sz="2000" dirty="0" err="1" smtClean="0">
                <a:latin typeface="Monotype Corsiva" pitchFamily="66" charset="0"/>
                <a:ea typeface="宋体" charset="-52"/>
                <a:cs typeface="Arial" pitchFamily="34" charset="0"/>
              </a:rPr>
              <a:t>Поліссі</a:t>
            </a:r>
            <a:r>
              <a:rPr lang="ru-RU" altLang="zh-CN" sz="2000" dirty="0" smtClean="0">
                <a:latin typeface="Monotype Corsiva" pitchFamily="66" charset="0"/>
                <a:ea typeface="宋体" charset="-52"/>
                <a:cs typeface="Arial" pitchFamily="34" charset="0"/>
              </a:rPr>
              <a:t> шили </a:t>
            </a:r>
            <a:r>
              <a:rPr lang="ru-RU" altLang="zh-CN" sz="2000" dirty="0" err="1" smtClean="0">
                <a:latin typeface="Monotype Corsiva" pitchFamily="66" charset="0"/>
                <a:ea typeface="宋体" charset="-52"/>
                <a:cs typeface="Arial" pitchFamily="34" charset="0"/>
              </a:rPr>
              <a:t>з</a:t>
            </a:r>
            <a:r>
              <a:rPr lang="ru-RU" altLang="zh-CN" sz="2000" dirty="0" smtClean="0">
                <a:latin typeface="Monotype Corsiva" pitchFamily="66" charset="0"/>
                <a:ea typeface="宋体" charset="-52"/>
                <a:cs typeface="Arial" pitchFamily="34" charset="0"/>
              </a:rPr>
              <a:t> </a:t>
            </a:r>
            <a:r>
              <a:rPr lang="ru-RU" altLang="zh-CN" sz="2000" dirty="0" err="1" smtClean="0">
                <a:latin typeface="Monotype Corsiva" pitchFamily="66" charset="0"/>
                <a:ea typeface="宋体" charset="-52"/>
                <a:cs typeface="Arial" pitchFamily="34" charset="0"/>
              </a:rPr>
              <a:t>якісного</a:t>
            </a:r>
            <a:r>
              <a:rPr lang="ru-RU" altLang="zh-CN" sz="2000" dirty="0" smtClean="0">
                <a:latin typeface="Monotype Corsiva" pitchFamily="66" charset="0"/>
                <a:ea typeface="宋体" charset="-52"/>
                <a:cs typeface="Arial" pitchFamily="34" charset="0"/>
              </a:rPr>
              <a:t>, </a:t>
            </a:r>
            <a:r>
              <a:rPr lang="ru-RU" altLang="zh-CN" sz="2000" dirty="0" err="1" smtClean="0">
                <a:latin typeface="Monotype Corsiva" pitchFamily="66" charset="0"/>
                <a:ea typeface="宋体" charset="-52"/>
                <a:cs typeface="Arial" pitchFamily="34" charset="0"/>
              </a:rPr>
              <a:t>трохи</a:t>
            </a:r>
            <a:r>
              <a:rPr lang="ru-RU" altLang="zh-CN" sz="2000" dirty="0" smtClean="0">
                <a:latin typeface="Monotype Corsiva" pitchFamily="66" charset="0"/>
                <a:ea typeface="宋体" charset="-52"/>
                <a:cs typeface="Arial" pitchFamily="34" charset="0"/>
              </a:rPr>
              <a:t>, </a:t>
            </a:r>
            <a:r>
              <a:rPr lang="ru-RU" altLang="zh-CN" sz="2000" dirty="0" err="1" smtClean="0">
                <a:latin typeface="Monotype Corsiva" pitchFamily="66" charset="0"/>
                <a:ea typeface="宋体" charset="-52"/>
                <a:cs typeface="Arial" pitchFamily="34" charset="0"/>
              </a:rPr>
              <a:t>але</a:t>
            </a:r>
            <a:r>
              <a:rPr lang="ru-RU" altLang="zh-CN" sz="2000" dirty="0" smtClean="0">
                <a:latin typeface="Monotype Corsiva" pitchFamily="66" charset="0"/>
                <a:ea typeface="宋体" charset="-52"/>
                <a:cs typeface="Arial" pitchFamily="34" charset="0"/>
              </a:rPr>
              <a:t> не до </a:t>
            </a:r>
            <a:r>
              <a:rPr lang="ru-RU" altLang="zh-CN" sz="2000" dirty="0" err="1" smtClean="0">
                <a:latin typeface="Monotype Corsiva" pitchFamily="66" charset="0"/>
                <a:ea typeface="宋体" charset="-52"/>
                <a:cs typeface="Arial" pitchFamily="34" charset="0"/>
              </a:rPr>
              <a:t>кінця</a:t>
            </a:r>
            <a:r>
              <a:rPr lang="ru-RU" altLang="zh-CN" sz="2000" dirty="0" smtClean="0">
                <a:latin typeface="Monotype Corsiva" pitchFamily="66" charset="0"/>
                <a:ea typeface="宋体" charset="-52"/>
                <a:cs typeface="Arial" pitchFamily="34" charset="0"/>
              </a:rPr>
              <a:t>, </a:t>
            </a:r>
            <a:r>
              <a:rPr lang="ru-RU" altLang="zh-CN" sz="2000" dirty="0" err="1" smtClean="0">
                <a:latin typeface="Monotype Corsiva" pitchFamily="66" charset="0"/>
                <a:ea typeface="宋体" charset="-52"/>
                <a:cs typeface="Arial" pitchFamily="34" charset="0"/>
              </a:rPr>
              <a:t>вибіленого</a:t>
            </a:r>
            <a:r>
              <a:rPr lang="ru-RU" altLang="zh-CN" sz="2000" dirty="0" smtClean="0">
                <a:latin typeface="Monotype Corsiva" pitchFamily="66" charset="0"/>
                <a:ea typeface="宋体" charset="-52"/>
                <a:cs typeface="Arial" pitchFamily="34" charset="0"/>
              </a:rPr>
              <a:t> полотна</a:t>
            </a: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 charset="-52"/>
                <a:cs typeface="Arial" pitchFamily="34" charset="0"/>
              </a:rPr>
              <a:t> яке </a:t>
            </a:r>
            <a:r>
              <a:rPr kumimoji="0" lang="ru-RU" altLang="zh-CN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 charset="-52"/>
                <a:cs typeface="Arial" pitchFamily="34" charset="0"/>
              </a:rPr>
              <a:t>від</a:t>
            </a: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 charset="-52"/>
                <a:cs typeface="Arial" pitchFamily="34" charset="0"/>
              </a:rPr>
              <a:t> </a:t>
            </a:r>
            <a:r>
              <a:rPr kumimoji="0" lang="ru-RU" altLang="zh-CN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 charset="-52"/>
                <a:cs typeface="Arial" pitchFamily="34" charset="0"/>
              </a:rPr>
              <a:t>прання</a:t>
            </a: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 charset="-52"/>
                <a:cs typeface="Arial" pitchFamily="34" charset="0"/>
              </a:rPr>
              <a:t> ставало </a:t>
            </a:r>
            <a:r>
              <a:rPr kumimoji="0" lang="ru-RU" altLang="zh-CN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 charset="-52"/>
                <a:cs typeface="Arial" pitchFamily="34" charset="0"/>
              </a:rPr>
              <a:t>з</a:t>
            </a: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 charset="-52"/>
                <a:cs typeface="Arial" pitchFamily="34" charset="0"/>
              </a:rPr>
              <a:t> </a:t>
            </a:r>
            <a:r>
              <a:rPr kumimoji="0" lang="ru-RU" altLang="zh-CN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 charset="-52"/>
                <a:cs typeface="Arial" pitchFamily="34" charset="0"/>
              </a:rPr>
              <a:t>кожним</a:t>
            </a: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 charset="-52"/>
                <a:cs typeface="Arial" pitchFamily="34" charset="0"/>
              </a:rPr>
              <a:t> разом все </a:t>
            </a:r>
            <a:r>
              <a:rPr kumimoji="0" lang="ru-RU" altLang="zh-CN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 charset="-52"/>
                <a:cs typeface="Arial" pitchFamily="34" charset="0"/>
              </a:rPr>
              <a:t>більш</a:t>
            </a: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 charset="-52"/>
                <a:cs typeface="Arial" pitchFamily="34" charset="0"/>
              </a:rPr>
              <a:t> </a:t>
            </a:r>
            <a:r>
              <a:rPr kumimoji="0" lang="ru-RU" altLang="zh-CN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 charset="-52"/>
                <a:cs typeface="Arial" pitchFamily="34" charset="0"/>
              </a:rPr>
              <a:t>м’яким</a:t>
            </a: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 charset="-52"/>
                <a:cs typeface="Arial" pitchFamily="34" charset="0"/>
              </a:rPr>
              <a:t> та </a:t>
            </a:r>
            <a:r>
              <a:rPr kumimoji="0" lang="ru-RU" altLang="zh-CN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 charset="-52"/>
                <a:cs typeface="Arial" pitchFamily="34" charset="0"/>
              </a:rPr>
              <a:t>шовковистим</a:t>
            </a: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 charset="-52"/>
                <a:cs typeface="Arial" pitchFamily="34" charset="0"/>
              </a:rPr>
              <a:t>. </a:t>
            </a:r>
            <a:r>
              <a:rPr kumimoji="0" lang="ru-RU" altLang="zh-CN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 charset="-52"/>
                <a:cs typeface="Arial" pitchFamily="34" charset="0"/>
              </a:rPr>
              <a:t>Іноді</a:t>
            </a: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 charset="-52"/>
                <a:cs typeface="Arial" pitchFamily="34" charset="0"/>
              </a:rPr>
              <a:t> </a:t>
            </a:r>
            <a:r>
              <a:rPr kumimoji="0" lang="ru-RU" altLang="zh-CN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 charset="-52"/>
                <a:cs typeface="Arial" pitchFamily="34" charset="0"/>
              </a:rPr>
              <a:t>робили</a:t>
            </a: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 charset="-52"/>
                <a:cs typeface="Arial" pitchFamily="34" charset="0"/>
              </a:rPr>
              <a:t> сорочки «</a:t>
            </a:r>
            <a:r>
              <a:rPr kumimoji="0" lang="ru-RU" altLang="zh-CN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 charset="-52"/>
                <a:cs typeface="Arial" pitchFamily="34" charset="0"/>
              </a:rPr>
              <a:t>з</a:t>
            </a: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 charset="-52"/>
                <a:cs typeface="Arial" pitchFamily="34" charset="0"/>
              </a:rPr>
              <a:t> </a:t>
            </a:r>
            <a:r>
              <a:rPr kumimoji="0" lang="ru-RU" altLang="zh-CN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 charset="-52"/>
                <a:cs typeface="Arial" pitchFamily="34" charset="0"/>
              </a:rPr>
              <a:t>підставою</a:t>
            </a: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 charset="-52"/>
                <a:cs typeface="Arial" pitchFamily="34" charset="0"/>
              </a:rPr>
              <a:t>», </a:t>
            </a:r>
            <a:r>
              <a:rPr kumimoji="0" lang="ru-RU" altLang="zh-CN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 charset="-52"/>
                <a:cs typeface="Arial" pitchFamily="34" charset="0"/>
              </a:rPr>
              <a:t>поєднуючи</a:t>
            </a: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 charset="-52"/>
                <a:cs typeface="Arial" pitchFamily="34" charset="0"/>
              </a:rPr>
              <a:t> в одному </a:t>
            </a:r>
            <a:r>
              <a:rPr kumimoji="0" lang="ru-RU" altLang="zh-CN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 charset="-52"/>
                <a:cs typeface="Arial" pitchFamily="34" charset="0"/>
              </a:rPr>
              <a:t>виробі</a:t>
            </a: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 charset="-52"/>
                <a:cs typeface="Arial" pitchFamily="34" charset="0"/>
              </a:rPr>
              <a:t> два </a:t>
            </a:r>
            <a:r>
              <a:rPr kumimoji="0" lang="ru-RU" altLang="zh-CN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 charset="-52"/>
                <a:cs typeface="Arial" pitchFamily="34" charset="0"/>
              </a:rPr>
              <a:t>види</a:t>
            </a: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 charset="-52"/>
                <a:cs typeface="Arial" pitchFamily="34" charset="0"/>
              </a:rPr>
              <a:t> </a:t>
            </a:r>
            <a:r>
              <a:rPr kumimoji="0" lang="ru-RU" altLang="zh-CN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 charset="-52"/>
                <a:cs typeface="Arial" pitchFamily="34" charset="0"/>
              </a:rPr>
              <a:t>тканини</a:t>
            </a: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 charset="-52"/>
                <a:cs typeface="Arial" pitchFamily="34" charset="0"/>
              </a:rPr>
              <a:t> (</a:t>
            </a:r>
            <a:r>
              <a:rPr kumimoji="0" lang="ru-RU" altLang="zh-CN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 charset="-52"/>
                <a:cs typeface="Arial" pitchFamily="34" charset="0"/>
              </a:rPr>
              <a:t>більш</a:t>
            </a: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 charset="-52"/>
                <a:cs typeface="Arial" pitchFamily="34" charset="0"/>
              </a:rPr>
              <a:t> </a:t>
            </a:r>
            <a:r>
              <a:rPr kumimoji="0" lang="ru-RU" altLang="zh-CN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 charset="-52"/>
                <a:cs typeface="Arial" pitchFamily="34" charset="0"/>
              </a:rPr>
              <a:t>тонку</a:t>
            </a: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 charset="-52"/>
                <a:cs typeface="Arial" pitchFamily="34" charset="0"/>
              </a:rPr>
              <a:t> </a:t>
            </a:r>
            <a:r>
              <a:rPr kumimoji="0" lang="ru-RU" altLang="zh-CN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 charset="-52"/>
                <a:cs typeface="Arial" pitchFamily="34" charset="0"/>
              </a:rPr>
              <a:t>зверху</a:t>
            </a: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 charset="-52"/>
                <a:cs typeface="Arial" pitchFamily="34" charset="0"/>
              </a:rPr>
              <a:t> </a:t>
            </a:r>
            <a:r>
              <a:rPr kumimoji="0" lang="ru-RU" altLang="zh-CN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 charset="-52"/>
                <a:cs typeface="Arial" pitchFamily="34" charset="0"/>
              </a:rPr>
              <a:t>і</a:t>
            </a: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 charset="-52"/>
                <a:cs typeface="Arial" pitchFamily="34" charset="0"/>
              </a:rPr>
              <a:t> </a:t>
            </a:r>
            <a:r>
              <a:rPr kumimoji="0" lang="ru-RU" altLang="zh-CN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 charset="-52"/>
                <a:cs typeface="Arial" pitchFamily="34" charset="0"/>
              </a:rPr>
              <a:t>грубішу</a:t>
            </a: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 charset="-52"/>
                <a:cs typeface="Arial" pitchFamily="34" charset="0"/>
              </a:rPr>
              <a:t> </a:t>
            </a:r>
            <a:r>
              <a:rPr kumimoji="0" lang="ru-RU" altLang="zh-CN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 charset="-52"/>
                <a:cs typeface="Arial" pitchFamily="34" charset="0"/>
              </a:rPr>
              <a:t>знизу</a:t>
            </a: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 charset="-52"/>
                <a:cs typeface="Arial" pitchFamily="34" charset="0"/>
              </a:rPr>
              <a:t>). При </a:t>
            </a:r>
            <a:r>
              <a:rPr kumimoji="0" lang="ru-RU" altLang="zh-CN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 charset="-52"/>
                <a:cs typeface="Arial" pitchFamily="34" charset="0"/>
              </a:rPr>
              <a:t>шитві</a:t>
            </a: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 charset="-52"/>
                <a:cs typeface="Arial" pitchFamily="34" charset="0"/>
              </a:rPr>
              <a:t>, </a:t>
            </a:r>
            <a:r>
              <a:rPr kumimoji="0" lang="ru-RU" altLang="zh-CN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 charset="-52"/>
                <a:cs typeface="Arial" pitchFamily="34" charset="0"/>
              </a:rPr>
              <a:t>зазвичай</a:t>
            </a: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 charset="-52"/>
                <a:cs typeface="Arial" pitchFamily="34" charset="0"/>
              </a:rPr>
              <a:t>, </a:t>
            </a:r>
            <a:r>
              <a:rPr kumimoji="0" lang="ru-RU" altLang="zh-CN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 charset="-52"/>
                <a:cs typeface="Arial" pitchFamily="34" charset="0"/>
              </a:rPr>
              <a:t>поєднували</a:t>
            </a: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 charset="-52"/>
                <a:cs typeface="Arial" pitchFamily="34" charset="0"/>
              </a:rPr>
              <a:t> два широких полотнища </a:t>
            </a:r>
            <a:r>
              <a:rPr kumimoji="0" lang="ru-RU" altLang="zh-CN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 charset="-52"/>
                <a:cs typeface="Arial" pitchFamily="34" charset="0"/>
              </a:rPr>
              <a:t>тканини</a:t>
            </a: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 charset="-52"/>
                <a:cs typeface="Arial" pitchFamily="34" charset="0"/>
              </a:rPr>
              <a:t>, </a:t>
            </a:r>
            <a:r>
              <a:rPr kumimoji="0" lang="ru-RU" altLang="zh-CN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 charset="-52"/>
                <a:cs typeface="Arial" pitchFamily="34" charset="0"/>
              </a:rPr>
              <a:t>із</a:t>
            </a: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 charset="-52"/>
                <a:cs typeface="Arial" pitchFamily="34" charset="0"/>
              </a:rPr>
              <a:t> </a:t>
            </a:r>
            <a:r>
              <a:rPr kumimoji="0" lang="ru-RU" altLang="zh-CN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 charset="-52"/>
                <a:cs typeface="Arial" pitchFamily="34" charset="0"/>
              </a:rPr>
              <a:t>цільними</a:t>
            </a: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 charset="-52"/>
                <a:cs typeface="Arial" pitchFamily="34" charset="0"/>
              </a:rPr>
              <a:t> рукавами </a:t>
            </a:r>
            <a:r>
              <a:rPr kumimoji="0" lang="ru-RU" altLang="zh-CN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 charset="-52"/>
                <a:cs typeface="Arial" pitchFamily="34" charset="0"/>
              </a:rPr>
              <a:t>або</a:t>
            </a: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 charset="-52"/>
                <a:cs typeface="Arial" pitchFamily="34" charset="0"/>
              </a:rPr>
              <a:t> </a:t>
            </a:r>
            <a:r>
              <a:rPr kumimoji="0" lang="ru-RU" altLang="zh-CN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 charset="-52"/>
                <a:cs typeface="Arial" pitchFamily="34" charset="0"/>
              </a:rPr>
              <a:t>використовуючи</a:t>
            </a: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 charset="-52"/>
                <a:cs typeface="Arial" pitchFamily="34" charset="0"/>
              </a:rPr>
              <a:t> вставки. </a:t>
            </a:r>
            <a:r>
              <a:rPr kumimoji="0" lang="ru-RU" altLang="zh-CN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 charset="-52"/>
                <a:cs typeface="Arial" pitchFamily="34" charset="0"/>
              </a:rPr>
              <a:t>Біля</a:t>
            </a: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 charset="-52"/>
                <a:cs typeface="Arial" pitchFamily="34" charset="0"/>
              </a:rPr>
              <a:t> </a:t>
            </a:r>
            <a:r>
              <a:rPr kumimoji="0" lang="ru-RU" altLang="zh-CN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 charset="-52"/>
                <a:cs typeface="Arial" pitchFamily="34" charset="0"/>
              </a:rPr>
              <a:t>шиї</a:t>
            </a: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 charset="-52"/>
                <a:cs typeface="Arial" pitchFamily="34" charset="0"/>
              </a:rPr>
              <a:t> сорочки густо </a:t>
            </a:r>
            <a:r>
              <a:rPr kumimoji="0" lang="ru-RU" altLang="zh-CN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 charset="-52"/>
                <a:cs typeface="Arial" pitchFamily="34" charset="0"/>
              </a:rPr>
              <a:t>призбирувались</a:t>
            </a: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 charset="-52"/>
                <a:cs typeface="Arial" pitchFamily="34" charset="0"/>
              </a:rPr>
              <a:t> </a:t>
            </a:r>
            <a:r>
              <a:rPr kumimoji="0" lang="ru-RU" altLang="zh-CN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 charset="-52"/>
                <a:cs typeface="Arial" pitchFamily="34" charset="0"/>
              </a:rPr>
              <a:t>і</a:t>
            </a: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 charset="-52"/>
                <a:cs typeface="Arial" pitchFamily="34" charset="0"/>
              </a:rPr>
              <a:t> </a:t>
            </a:r>
            <a:r>
              <a:rPr kumimoji="0" lang="ru-RU" altLang="zh-CN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 charset="-52"/>
                <a:cs typeface="Arial" pitchFamily="34" charset="0"/>
              </a:rPr>
              <a:t>мали</a:t>
            </a: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 charset="-52"/>
                <a:cs typeface="Arial" pitchFamily="34" charset="0"/>
              </a:rPr>
              <a:t> стоячий </a:t>
            </a:r>
            <a:r>
              <a:rPr kumimoji="0" lang="ru-RU" altLang="zh-CN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 charset="-52"/>
                <a:cs typeface="Arial" pitchFamily="34" charset="0"/>
              </a:rPr>
              <a:t>комір</a:t>
            </a: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 charset="-52"/>
                <a:cs typeface="Arial" pitchFamily="34" charset="0"/>
              </a:rPr>
              <a:t> у </a:t>
            </a:r>
            <a:r>
              <a:rPr kumimoji="0" lang="ru-RU" altLang="zh-CN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 charset="-52"/>
                <a:cs typeface="Arial" pitchFamily="34" charset="0"/>
              </a:rPr>
              <a:t>щоденних</a:t>
            </a: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 charset="-52"/>
                <a:cs typeface="Arial" pitchFamily="34" charset="0"/>
              </a:rPr>
              <a:t> та </a:t>
            </a:r>
            <a:r>
              <a:rPr kumimoji="0" lang="ru-RU" altLang="zh-CN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 charset="-52"/>
                <a:cs typeface="Arial" pitchFamily="34" charset="0"/>
              </a:rPr>
              <a:t>викладчатий</a:t>
            </a: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 charset="-52"/>
                <a:cs typeface="Arial" pitchFamily="34" charset="0"/>
              </a:rPr>
              <a:t> – у </a:t>
            </a:r>
            <a:r>
              <a:rPr kumimoji="0" lang="ru-RU" altLang="zh-CN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 charset="-52"/>
                <a:cs typeface="Arial" pitchFamily="34" charset="0"/>
              </a:rPr>
              <a:t>святкових</a:t>
            </a: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 charset="-52"/>
                <a:cs typeface="Arial" pitchFamily="34" charset="0"/>
              </a:rPr>
              <a:t> </a:t>
            </a:r>
            <a:r>
              <a:rPr kumimoji="0" lang="ru-RU" altLang="zh-CN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 charset="-52"/>
                <a:cs typeface="Arial" pitchFamily="34" charset="0"/>
              </a:rPr>
              <a:t>вбраннях</a:t>
            </a: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 charset="-52"/>
                <a:cs typeface="Arial" pitchFamily="34" charset="0"/>
              </a:rPr>
              <a:t>, а рукава вшивались у </a:t>
            </a:r>
            <a:r>
              <a:rPr kumimoji="0" lang="ru-RU" altLang="zh-CN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 charset="-52"/>
                <a:cs typeface="Arial" pitchFamily="34" charset="0"/>
              </a:rPr>
              <a:t>широкі</a:t>
            </a: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 charset="-52"/>
                <a:cs typeface="Arial" pitchFamily="34" charset="0"/>
              </a:rPr>
              <a:t> </a:t>
            </a:r>
            <a:r>
              <a:rPr kumimoji="0" lang="ru-RU" altLang="zh-CN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 charset="-52"/>
                <a:cs typeface="Arial" pitchFamily="34" charset="0"/>
              </a:rPr>
              <a:t>чохли</a:t>
            </a: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 charset="-52"/>
                <a:cs typeface="Arial" pitchFamily="34" charset="0"/>
              </a:rPr>
              <a:t>. </a:t>
            </a:r>
            <a:r>
              <a:rPr kumimoji="0" lang="ru-RU" altLang="zh-CN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 charset="-52"/>
                <a:cs typeface="Arial" pitchFamily="34" charset="0"/>
              </a:rPr>
              <a:t>Довжина</a:t>
            </a: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 charset="-52"/>
                <a:cs typeface="Arial" pitchFamily="34" charset="0"/>
              </a:rPr>
              <a:t> сорочки досягала </a:t>
            </a:r>
            <a:r>
              <a:rPr kumimoji="0" lang="ru-RU" altLang="zh-CN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 charset="-52"/>
                <a:cs typeface="Arial" pitchFamily="34" charset="0"/>
              </a:rPr>
              <a:t>середини</a:t>
            </a: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 charset="-52"/>
                <a:cs typeface="Arial" pitchFamily="34" charset="0"/>
              </a:rPr>
              <a:t> литки.</a:t>
            </a:r>
            <a:endParaRPr kumimoji="0" lang="ru-RU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 charset="-52"/>
                <a:cs typeface="Arial" pitchFamily="34" charset="0"/>
              </a:rPr>
              <a:t>Вишивались</a:t>
            </a: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 charset="-52"/>
                <a:cs typeface="Arial" pitchFamily="34" charset="0"/>
              </a:rPr>
              <a:t> </a:t>
            </a:r>
            <a:r>
              <a:rPr kumimoji="0" lang="ru-RU" altLang="zh-CN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 charset="-52"/>
                <a:cs typeface="Arial" pitchFamily="34" charset="0"/>
              </a:rPr>
              <a:t>жіночі</a:t>
            </a: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 charset="-52"/>
                <a:cs typeface="Arial" pitchFamily="34" charset="0"/>
              </a:rPr>
              <a:t> сорочки </a:t>
            </a:r>
            <a:r>
              <a:rPr kumimoji="0" lang="ru-RU" altLang="zh-CN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 charset="-52"/>
                <a:cs typeface="Arial" pitchFamily="34" charset="0"/>
              </a:rPr>
              <a:t>переважно</a:t>
            </a: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 charset="-52"/>
                <a:cs typeface="Arial" pitchFamily="34" charset="0"/>
              </a:rPr>
              <a:t> орнаментом </a:t>
            </a:r>
            <a:r>
              <a:rPr kumimoji="0" lang="ru-RU" altLang="zh-CN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 charset="-52"/>
                <a:cs typeface="Arial" pitchFamily="34" charset="0"/>
              </a:rPr>
              <a:t>червоного</a:t>
            </a: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 charset="-52"/>
                <a:cs typeface="Arial" pitchFamily="34" charset="0"/>
              </a:rPr>
              <a:t> </a:t>
            </a:r>
            <a:r>
              <a:rPr kumimoji="0" lang="ru-RU" altLang="zh-CN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 charset="-52"/>
                <a:cs typeface="Arial" pitchFamily="34" charset="0"/>
              </a:rPr>
              <a:t>кольору</a:t>
            </a: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 charset="-52"/>
                <a:cs typeface="Arial" pitchFamily="34" charset="0"/>
              </a:rPr>
              <a:t>, </a:t>
            </a:r>
            <a:r>
              <a:rPr kumimoji="0" lang="ru-RU" altLang="zh-CN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 charset="-52"/>
                <a:cs typeface="Arial" pitchFamily="34" charset="0"/>
              </a:rPr>
              <a:t>інколи</a:t>
            </a: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 charset="-52"/>
                <a:cs typeface="Arial" pitchFamily="34" charset="0"/>
              </a:rPr>
              <a:t> </a:t>
            </a:r>
            <a:r>
              <a:rPr kumimoji="0" lang="ru-RU" altLang="zh-CN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 charset="-52"/>
                <a:cs typeface="Arial" pitchFamily="34" charset="0"/>
              </a:rPr>
              <a:t>додаючи</a:t>
            </a: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 charset="-52"/>
                <a:cs typeface="Arial" pitchFamily="34" charset="0"/>
              </a:rPr>
              <a:t> </a:t>
            </a:r>
            <a:r>
              <a:rPr kumimoji="0" lang="ru-RU" altLang="zh-CN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 charset="-52"/>
                <a:cs typeface="Arial" pitchFamily="34" charset="0"/>
              </a:rPr>
              <a:t>чорний</a:t>
            </a: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 charset="-52"/>
                <a:cs typeface="Arial" pitchFamily="34" charset="0"/>
              </a:rPr>
              <a:t>. </a:t>
            </a:r>
            <a:r>
              <a:rPr kumimoji="0" lang="ru-RU" altLang="zh-CN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 charset="-52"/>
                <a:cs typeface="Arial" pitchFamily="34" charset="0"/>
              </a:rPr>
              <a:t>Вишивали</a:t>
            </a: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 charset="-52"/>
                <a:cs typeface="Arial" pitchFamily="34" charset="0"/>
              </a:rPr>
              <a:t> «</a:t>
            </a:r>
            <a:r>
              <a:rPr kumimoji="0" lang="ru-RU" altLang="zh-CN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 charset="-52"/>
                <a:cs typeface="Arial" pitchFamily="34" charset="0"/>
              </a:rPr>
              <a:t>перетиканням</a:t>
            </a: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 charset="-52"/>
                <a:cs typeface="Arial" pitchFamily="34" charset="0"/>
              </a:rPr>
              <a:t>» </a:t>
            </a:r>
            <a:r>
              <a:rPr kumimoji="0" lang="ru-RU" altLang="zh-CN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 charset="-52"/>
                <a:cs typeface="Arial" pitchFamily="34" charset="0"/>
              </a:rPr>
              <a:t>або</a:t>
            </a: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 charset="-52"/>
                <a:cs typeface="Arial" pitchFamily="34" charset="0"/>
              </a:rPr>
              <a:t> «</a:t>
            </a:r>
            <a:r>
              <a:rPr kumimoji="0" lang="ru-RU" altLang="zh-CN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 charset="-52"/>
                <a:cs typeface="Arial" pitchFamily="34" charset="0"/>
              </a:rPr>
              <a:t>зволіканням</a:t>
            </a: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 charset="-52"/>
                <a:cs typeface="Arial" pitchFamily="34" charset="0"/>
              </a:rPr>
              <a:t>», в </a:t>
            </a:r>
            <a:r>
              <a:rPr kumimoji="0" lang="ru-RU" altLang="zh-CN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 charset="-52"/>
                <a:cs typeface="Arial" pitchFamily="34" charset="0"/>
              </a:rPr>
              <a:t>техніці</a:t>
            </a: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 charset="-52"/>
                <a:cs typeface="Arial" pitchFamily="34" charset="0"/>
              </a:rPr>
              <a:t>, </a:t>
            </a:r>
            <a:r>
              <a:rPr kumimoji="0" lang="ru-RU" altLang="zh-CN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 charset="-52"/>
                <a:cs typeface="Arial" pitchFamily="34" charset="0"/>
              </a:rPr>
              <a:t>дуже</a:t>
            </a: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 charset="-52"/>
                <a:cs typeface="Arial" pitchFamily="34" charset="0"/>
              </a:rPr>
              <a:t> </a:t>
            </a:r>
            <a:r>
              <a:rPr kumimoji="0" lang="ru-RU" altLang="zh-CN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 charset="-52"/>
                <a:cs typeface="Arial" pitchFamily="34" charset="0"/>
              </a:rPr>
              <a:t>схожій</a:t>
            </a: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 charset="-52"/>
                <a:cs typeface="Arial" pitchFamily="34" charset="0"/>
              </a:rPr>
              <a:t> на </a:t>
            </a:r>
            <a:r>
              <a:rPr kumimoji="0" lang="ru-RU" altLang="zh-CN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 charset="-52"/>
                <a:cs typeface="Arial" pitchFamily="34" charset="0"/>
              </a:rPr>
              <a:t>ткання</a:t>
            </a: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 charset="-52"/>
                <a:cs typeface="Arial" pitchFamily="34" charset="0"/>
              </a:rPr>
              <a:t>, а </a:t>
            </a:r>
            <a:r>
              <a:rPr kumimoji="0" lang="ru-RU" altLang="zh-CN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 charset="-52"/>
                <a:cs typeface="Arial" pitchFamily="34" charset="0"/>
              </a:rPr>
              <a:t>також</a:t>
            </a: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 charset="-52"/>
                <a:cs typeface="Arial" pitchFamily="34" charset="0"/>
              </a:rPr>
              <a:t> «</a:t>
            </a:r>
            <a:r>
              <a:rPr kumimoji="0" lang="ru-RU" altLang="zh-CN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 charset="-52"/>
                <a:cs typeface="Arial" pitchFamily="34" charset="0"/>
              </a:rPr>
              <a:t>настилуванням</a:t>
            </a: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 charset="-52"/>
                <a:cs typeface="Arial" pitchFamily="34" charset="0"/>
              </a:rPr>
              <a:t>» </a:t>
            </a:r>
            <a:r>
              <a:rPr kumimoji="0" lang="ru-RU" altLang="zh-CN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 charset="-52"/>
                <a:cs typeface="Arial" pitchFamily="34" charset="0"/>
              </a:rPr>
              <a:t>чи</a:t>
            </a: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 charset="-52"/>
                <a:cs typeface="Arial" pitchFamily="34" charset="0"/>
              </a:rPr>
              <a:t> «</a:t>
            </a:r>
            <a:r>
              <a:rPr kumimoji="0" lang="ru-RU" altLang="zh-CN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 charset="-52"/>
                <a:cs typeface="Arial" pitchFamily="34" charset="0"/>
              </a:rPr>
              <a:t>вирізуванням</a:t>
            </a: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 charset="-52"/>
                <a:cs typeface="Arial" pitchFamily="34" charset="0"/>
              </a:rPr>
              <a:t>».</a:t>
            </a:r>
            <a:endParaRPr kumimoji="0" lang="ru-RU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00232" y="500042"/>
            <a:ext cx="4457704" cy="1470025"/>
          </a:xfrm>
        </p:spPr>
        <p:txBody>
          <a:bodyPr/>
          <a:lstStyle/>
          <a:p>
            <a:r>
              <a:rPr lang="uk-UA" dirty="0" smtClean="0"/>
              <a:t>Заголовок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5984" y="6000768"/>
            <a:ext cx="4414846" cy="609592"/>
          </a:xfrm>
        </p:spPr>
        <p:txBody>
          <a:bodyPr/>
          <a:lstStyle/>
          <a:p>
            <a:r>
              <a:rPr lang="uk-UA" dirty="0" smtClean="0"/>
              <a:t>підзаголовок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0"/>
            <a:ext cx="6500858" cy="55892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331640" y="654168"/>
            <a:ext cx="648072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/>
                <a:cs typeface="Arial" pitchFamily="34" charset="0"/>
              </a:rPr>
              <a:t>.</a:t>
            </a:r>
            <a:endParaRPr kumimoji="0" lang="ru-RU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5601" name="Picture 1" descr="C:\Documents and Settings\Яна\Мои документы\Bluetooth Exchange Folder\p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0"/>
            <a:ext cx="3240360" cy="5589240"/>
          </a:xfrm>
          <a:prstGeom prst="rect">
            <a:avLst/>
          </a:prstGeom>
          <a:noFill/>
        </p:spPr>
      </p:pic>
      <p:pic>
        <p:nvPicPr>
          <p:cNvPr id="25602" name="Picture 2" descr="C:\Documents and Settings\Яна\Мои документы\Bluetooth Exchange Folder\p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0"/>
            <a:ext cx="3240361" cy="5589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00232" y="500042"/>
            <a:ext cx="4457704" cy="1470025"/>
          </a:xfrm>
        </p:spPr>
        <p:txBody>
          <a:bodyPr/>
          <a:lstStyle/>
          <a:p>
            <a:r>
              <a:rPr lang="uk-UA" dirty="0" smtClean="0"/>
              <a:t>Заголовок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5984" y="6000768"/>
            <a:ext cx="4414846" cy="609592"/>
          </a:xfrm>
        </p:spPr>
        <p:txBody>
          <a:bodyPr/>
          <a:lstStyle/>
          <a:p>
            <a:r>
              <a:rPr lang="uk-UA" dirty="0" smtClean="0"/>
              <a:t>підзаголовок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0"/>
            <a:ext cx="6500858" cy="55892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331640" y="1484784"/>
            <a:ext cx="648072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/>
                <a:cs typeface="Arial" pitchFamily="34" charset="0"/>
              </a:rPr>
              <a:t>.</a:t>
            </a:r>
            <a:endParaRPr kumimoji="0" lang="ru-RU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1331640" y="359533"/>
            <a:ext cx="6480720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	</a:t>
            </a: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Час не </a:t>
            </a:r>
            <a:r>
              <a:rPr kumimoji="0" lang="ru-RU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стоїть</a:t>
            </a: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 на </a:t>
            </a:r>
            <a:r>
              <a:rPr kumimoji="0" lang="ru-RU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місці</a:t>
            </a: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, тому </a:t>
            </a:r>
            <a:r>
              <a:rPr kumimoji="0" lang="ru-RU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наприкінці</a:t>
            </a: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 ХІХ </a:t>
            </a:r>
            <a:r>
              <a:rPr kumimoji="0" lang="ru-RU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сторіччя</a:t>
            </a: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 </a:t>
            </a:r>
            <a:r>
              <a:rPr kumimoji="0" lang="ru-RU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відбулися</a:t>
            </a: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 </a:t>
            </a:r>
            <a:r>
              <a:rPr kumimoji="0" lang="ru-RU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зміни</a:t>
            </a: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 </a:t>
            </a:r>
            <a:r>
              <a:rPr kumimoji="0" lang="ru-RU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і</a:t>
            </a: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 у </a:t>
            </a:r>
            <a:r>
              <a:rPr kumimoji="0" lang="ru-RU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традиційній</a:t>
            </a: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 </a:t>
            </a:r>
            <a:r>
              <a:rPr kumimoji="0" lang="ru-RU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народній</a:t>
            </a: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 </a:t>
            </a:r>
            <a:r>
              <a:rPr kumimoji="0" lang="ru-RU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поліській</a:t>
            </a: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 </a:t>
            </a:r>
            <a:r>
              <a:rPr kumimoji="0" lang="ru-RU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вишивці</a:t>
            </a: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. </a:t>
            </a:r>
            <a:r>
              <a:rPr kumimoji="0" lang="ru-RU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Почалося</a:t>
            </a: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 все </a:t>
            </a:r>
            <a:r>
              <a:rPr kumimoji="0" lang="ru-RU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з</a:t>
            </a: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 </a:t>
            </a:r>
            <a:r>
              <a:rPr kumimoji="0" lang="ru-RU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запозичення</a:t>
            </a: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 </a:t>
            </a:r>
            <a:r>
              <a:rPr kumimoji="0" lang="ru-RU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техніки</a:t>
            </a: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 </a:t>
            </a:r>
            <a:r>
              <a:rPr kumimoji="0" lang="ru-RU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вишивки</a:t>
            </a: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 </a:t>
            </a:r>
            <a:r>
              <a:rPr kumimoji="0" lang="ru-RU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хрестиком</a:t>
            </a: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. </a:t>
            </a:r>
            <a:r>
              <a:rPr kumimoji="0" lang="ru-RU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Це</a:t>
            </a: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 привнесло у </a:t>
            </a:r>
            <a:r>
              <a:rPr kumimoji="0" lang="ru-RU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вишиті</a:t>
            </a: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 </a:t>
            </a:r>
            <a:r>
              <a:rPr kumimoji="0" lang="ru-RU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вироби</a:t>
            </a: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 </a:t>
            </a:r>
            <a:r>
              <a:rPr kumimoji="0" lang="ru-RU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нові</a:t>
            </a: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 </a:t>
            </a:r>
            <a:r>
              <a:rPr kumimoji="0" lang="ru-RU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рослинні</a:t>
            </a: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 </a:t>
            </a:r>
            <a:r>
              <a:rPr kumimoji="0" lang="ru-RU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мотиви</a:t>
            </a: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 </a:t>
            </a:r>
            <a:r>
              <a:rPr kumimoji="0" lang="ru-RU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і</a:t>
            </a: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 </a:t>
            </a:r>
            <a:r>
              <a:rPr kumimoji="0" lang="ru-RU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поступово</a:t>
            </a: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 почало </a:t>
            </a:r>
            <a:r>
              <a:rPr kumimoji="0" lang="ru-RU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витісняти</a:t>
            </a: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 </a:t>
            </a:r>
            <a:r>
              <a:rPr kumimoji="0" lang="ru-RU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давні</a:t>
            </a: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 </a:t>
            </a:r>
            <a:r>
              <a:rPr kumimoji="0" lang="ru-RU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техніки</a:t>
            </a: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, </a:t>
            </a:r>
            <a:r>
              <a:rPr kumimoji="0" lang="ru-RU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кольори</a:t>
            </a: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 та </a:t>
            </a:r>
            <a:r>
              <a:rPr kumimoji="0" lang="ru-RU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візерунки</a:t>
            </a: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. </a:t>
            </a:r>
            <a:r>
              <a:rPr kumimoji="0" lang="ru-RU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Спочатку</a:t>
            </a: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 </a:t>
            </a:r>
            <a:r>
              <a:rPr kumimoji="0" lang="ru-RU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з’явились</a:t>
            </a: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 </a:t>
            </a:r>
            <a:r>
              <a:rPr kumimoji="0" lang="ru-RU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всілякі</a:t>
            </a: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 </a:t>
            </a:r>
            <a:r>
              <a:rPr kumimoji="0" lang="ru-RU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квіти</a:t>
            </a: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 (</a:t>
            </a:r>
            <a:r>
              <a:rPr kumimoji="0" lang="ru-RU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троянди</a:t>
            </a: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, </a:t>
            </a:r>
            <a:r>
              <a:rPr kumimoji="0" lang="ru-RU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лілії</a:t>
            </a: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, </a:t>
            </a:r>
            <a:r>
              <a:rPr kumimoji="0" lang="ru-RU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жоржини</a:t>
            </a: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) у </a:t>
            </a:r>
            <a:r>
              <a:rPr kumimoji="0" lang="ru-RU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звичних</a:t>
            </a: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 </a:t>
            </a:r>
            <a:r>
              <a:rPr kumimoji="0" lang="ru-RU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червоно-чорних</a:t>
            </a: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 </a:t>
            </a:r>
            <a:r>
              <a:rPr kumimoji="0" lang="ru-RU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кольорах</a:t>
            </a: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, </a:t>
            </a:r>
            <a:r>
              <a:rPr kumimoji="0" lang="ru-RU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але</a:t>
            </a: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 </a:t>
            </a:r>
            <a:r>
              <a:rPr kumimoji="0" lang="ru-RU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з</a:t>
            </a: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 часом </a:t>
            </a:r>
            <a:r>
              <a:rPr kumimoji="0" lang="ru-RU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майстрині</a:t>
            </a: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 </a:t>
            </a:r>
            <a:r>
              <a:rPr kumimoji="0" lang="ru-RU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майже</a:t>
            </a: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 </a:t>
            </a:r>
            <a:r>
              <a:rPr kumimoji="0" lang="ru-RU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цілком</a:t>
            </a: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 </a:t>
            </a:r>
            <a:r>
              <a:rPr kumimoji="0" lang="ru-RU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відійшли</a:t>
            </a: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 </a:t>
            </a:r>
            <a:r>
              <a:rPr kumimoji="0" lang="ru-RU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від</a:t>
            </a: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 </a:t>
            </a:r>
            <a:r>
              <a:rPr kumimoji="0" lang="ru-RU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першоджерел</a:t>
            </a: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. </a:t>
            </a:r>
            <a:r>
              <a:rPr kumimoji="0" lang="ru-RU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Вишиті</a:t>
            </a: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 </a:t>
            </a:r>
            <a:r>
              <a:rPr kumimoji="0" lang="ru-RU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вироби</a:t>
            </a: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 </a:t>
            </a:r>
            <a:r>
              <a:rPr kumimoji="0" lang="ru-RU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набули</a:t>
            </a: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 </a:t>
            </a:r>
            <a:r>
              <a:rPr kumimoji="0" lang="ru-RU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більш</a:t>
            </a: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 декоративного </a:t>
            </a:r>
            <a:r>
              <a:rPr kumimoji="0" lang="ru-RU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вигляду</a:t>
            </a: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, стали </a:t>
            </a:r>
            <a:r>
              <a:rPr kumimoji="0" lang="ru-RU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різноманітнішими</a:t>
            </a: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 </a:t>
            </a:r>
            <a:r>
              <a:rPr kumimoji="0" lang="ru-RU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і</a:t>
            </a: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 </a:t>
            </a:r>
            <a:r>
              <a:rPr kumimoji="0" lang="ru-RU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натуральнішими</a:t>
            </a: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. </a:t>
            </a:r>
            <a:r>
              <a:rPr kumimoji="0" lang="ru-RU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Головними</a:t>
            </a: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 </a:t>
            </a:r>
            <a:r>
              <a:rPr kumimoji="0" lang="ru-RU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були</a:t>
            </a: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 </a:t>
            </a:r>
            <a:r>
              <a:rPr kumimoji="0" lang="ru-RU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вже</a:t>
            </a: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 не </a:t>
            </a:r>
            <a:r>
              <a:rPr kumimoji="0" lang="ru-RU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пронесені</a:t>
            </a: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 </a:t>
            </a:r>
            <a:r>
              <a:rPr kumimoji="0" lang="ru-RU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крізь</a:t>
            </a: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 </a:t>
            </a:r>
            <a:r>
              <a:rPr kumimoji="0" lang="ru-RU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століття</a:t>
            </a: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 </a:t>
            </a:r>
            <a:r>
              <a:rPr kumimoji="0" lang="ru-RU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символи</a:t>
            </a: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, а </a:t>
            </a:r>
            <a:r>
              <a:rPr kumimoji="0" lang="ru-RU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творча</a:t>
            </a: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 </a:t>
            </a:r>
            <a:r>
              <a:rPr kumimoji="0" lang="ru-RU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фантазія</a:t>
            </a: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 </a:t>
            </a:r>
            <a:r>
              <a:rPr kumimoji="0" lang="ru-RU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майстринь</a:t>
            </a:r>
            <a:r>
              <a:rPr kumimoji="0" lang="ru-RU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.</a:t>
            </a:r>
            <a:endParaRPr kumimoji="0" lang="ru-RU" altLang="zh-CN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00232" y="500042"/>
            <a:ext cx="4457704" cy="1470025"/>
          </a:xfrm>
        </p:spPr>
        <p:txBody>
          <a:bodyPr/>
          <a:lstStyle/>
          <a:p>
            <a:r>
              <a:rPr lang="uk-UA" dirty="0" smtClean="0"/>
              <a:t>Заголовок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5984" y="6000768"/>
            <a:ext cx="4414846" cy="609592"/>
          </a:xfrm>
        </p:spPr>
        <p:txBody>
          <a:bodyPr/>
          <a:lstStyle/>
          <a:p>
            <a:r>
              <a:rPr lang="uk-UA" dirty="0" smtClean="0"/>
              <a:t>підзаголовок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0"/>
            <a:ext cx="6500858" cy="55892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331640" y="1484784"/>
            <a:ext cx="648072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/>
                <a:cs typeface="Arial" pitchFamily="34" charset="0"/>
              </a:rPr>
              <a:t>.</a:t>
            </a:r>
            <a:endParaRPr kumimoji="0" lang="ru-RU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1331640" y="2606302"/>
            <a:ext cx="648072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	</a:t>
            </a:r>
            <a:endParaRPr kumimoji="0" lang="ru-RU" altLang="zh-CN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8674" name="Picture 2" descr="C:\Documents and Settings\Яна\Мои документы\Bluetooth Exchange Folder\p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0"/>
            <a:ext cx="3528392" cy="5517232"/>
          </a:xfrm>
          <a:prstGeom prst="rect">
            <a:avLst/>
          </a:prstGeom>
          <a:noFill/>
        </p:spPr>
      </p:pic>
      <p:pic>
        <p:nvPicPr>
          <p:cNvPr id="28675" name="Picture 3" descr="C:\Documents and Settings\Яна\Мои документы\Bluetooth Exchange Folder\p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0"/>
            <a:ext cx="3240782" cy="5517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00232" y="500042"/>
            <a:ext cx="4457704" cy="1470025"/>
          </a:xfrm>
        </p:spPr>
        <p:txBody>
          <a:bodyPr/>
          <a:lstStyle/>
          <a:p>
            <a:r>
              <a:rPr lang="uk-UA" dirty="0" smtClean="0"/>
              <a:t>Заголовок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5984" y="6000768"/>
            <a:ext cx="4414846" cy="609592"/>
          </a:xfrm>
        </p:spPr>
        <p:txBody>
          <a:bodyPr/>
          <a:lstStyle/>
          <a:p>
            <a:r>
              <a:rPr lang="uk-UA" dirty="0" smtClean="0"/>
              <a:t>підзаголовок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0"/>
            <a:ext cx="6500858" cy="55892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331640" y="1484784"/>
            <a:ext cx="648072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/>
                <a:cs typeface="Arial" pitchFamily="34" charset="0"/>
              </a:rPr>
              <a:t>.</a:t>
            </a:r>
            <a:endParaRPr kumimoji="0" lang="ru-RU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1331640" y="2606302"/>
            <a:ext cx="648072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	</a:t>
            </a:r>
            <a:endParaRPr kumimoji="0" lang="ru-RU" altLang="zh-CN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00232" y="500042"/>
            <a:ext cx="4457704" cy="1470025"/>
          </a:xfrm>
        </p:spPr>
        <p:txBody>
          <a:bodyPr/>
          <a:lstStyle/>
          <a:p>
            <a:r>
              <a:rPr lang="uk-UA" dirty="0" smtClean="0"/>
              <a:t>Заголовок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5984" y="6000768"/>
            <a:ext cx="4414846" cy="609592"/>
          </a:xfrm>
        </p:spPr>
        <p:txBody>
          <a:bodyPr/>
          <a:lstStyle/>
          <a:p>
            <a:r>
              <a:rPr lang="uk-UA" dirty="0" smtClean="0"/>
              <a:t>підзаголовок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0"/>
            <a:ext cx="6500858" cy="6858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331640" y="943704"/>
            <a:ext cx="6480720" cy="4970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Полісся</a:t>
            </a:r>
            <a:r>
              <a:rPr kumimoji="0" lang="ru-RU" altLang="zh-C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 – </a:t>
            </a:r>
            <a:r>
              <a:rPr kumimoji="0" lang="ru-RU" altLang="zh-CN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це</a:t>
            </a:r>
            <a:r>
              <a:rPr kumimoji="0" lang="ru-RU" altLang="zh-C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 </a:t>
            </a:r>
            <a:r>
              <a:rPr kumimoji="0" lang="ru-RU" altLang="zh-CN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етнічний</a:t>
            </a:r>
            <a:r>
              <a:rPr kumimoji="0" lang="ru-RU" altLang="zh-C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 </a:t>
            </a:r>
            <a:r>
              <a:rPr kumimoji="0" lang="ru-RU" altLang="zh-CN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регіон</a:t>
            </a:r>
            <a:r>
              <a:rPr kumimoji="0" lang="ru-RU" altLang="zh-C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, до </a:t>
            </a:r>
            <a:r>
              <a:rPr kumimoji="0" lang="ru-RU" altLang="zh-CN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якого</a:t>
            </a:r>
            <a:r>
              <a:rPr kumimoji="0" lang="ru-RU" altLang="zh-C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 </a:t>
            </a:r>
            <a:r>
              <a:rPr kumimoji="0" lang="ru-RU" altLang="zh-CN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відноситься</a:t>
            </a:r>
            <a:r>
              <a:rPr kumimoji="0" lang="ru-RU" altLang="zh-C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 широка, </a:t>
            </a:r>
            <a:r>
              <a:rPr kumimoji="0" lang="ru-RU" altLang="zh-CN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майже</a:t>
            </a:r>
            <a:r>
              <a:rPr kumimoji="0" lang="ru-RU" altLang="zh-C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 </a:t>
            </a:r>
            <a:r>
              <a:rPr kumimoji="0" lang="ru-RU" altLang="zh-CN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стокілометрова</a:t>
            </a:r>
            <a:r>
              <a:rPr kumimoji="0" lang="ru-RU" altLang="zh-C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, </a:t>
            </a:r>
            <a:r>
              <a:rPr kumimoji="0" lang="ru-RU" altLang="zh-CN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смуга</a:t>
            </a:r>
            <a:r>
              <a:rPr kumimoji="0" lang="ru-RU" altLang="zh-C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 на </a:t>
            </a:r>
            <a:r>
              <a:rPr kumimoji="0" lang="ru-RU" altLang="zh-CN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півночі</a:t>
            </a:r>
            <a:r>
              <a:rPr kumimoji="0" lang="ru-RU" altLang="zh-C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 </a:t>
            </a:r>
            <a:r>
              <a:rPr kumimoji="0" lang="ru-RU" altLang="zh-CN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України</a:t>
            </a:r>
            <a:r>
              <a:rPr kumimoji="0" lang="ru-RU" altLang="zh-C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. </a:t>
            </a:r>
            <a:r>
              <a:rPr kumimoji="0" lang="ru-RU" altLang="zh-CN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Сюди</a:t>
            </a:r>
            <a:r>
              <a:rPr kumimoji="0" lang="ru-RU" altLang="zh-C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 </a:t>
            </a:r>
            <a:r>
              <a:rPr kumimoji="0" lang="ru-RU" altLang="zh-CN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входять</a:t>
            </a:r>
            <a:r>
              <a:rPr kumimoji="0" lang="ru-RU" altLang="zh-C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 </a:t>
            </a:r>
            <a:r>
              <a:rPr kumimoji="0" lang="ru-RU" altLang="zh-CN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сучасні</a:t>
            </a:r>
            <a:r>
              <a:rPr kumimoji="0" lang="ru-RU" altLang="zh-C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 </a:t>
            </a:r>
            <a:r>
              <a:rPr kumimoji="0" lang="ru-RU" altLang="zh-CN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Рівненська</a:t>
            </a:r>
            <a:r>
              <a:rPr kumimoji="0" lang="ru-RU" altLang="zh-C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, </a:t>
            </a:r>
            <a:r>
              <a:rPr kumimoji="0" lang="ru-RU" altLang="zh-CN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Волинська</a:t>
            </a:r>
            <a:r>
              <a:rPr kumimoji="0" lang="ru-RU" altLang="zh-C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, </a:t>
            </a:r>
            <a:r>
              <a:rPr kumimoji="0" lang="ru-RU" altLang="zh-CN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Житомирська</a:t>
            </a:r>
            <a:r>
              <a:rPr kumimoji="0" lang="ru-RU" altLang="zh-C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 </a:t>
            </a:r>
            <a:r>
              <a:rPr kumimoji="0" lang="ru-RU" altLang="zh-CN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області</a:t>
            </a:r>
            <a:r>
              <a:rPr kumimoji="0" lang="ru-RU" altLang="zh-C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 та </a:t>
            </a:r>
            <a:r>
              <a:rPr kumimoji="0" lang="ru-RU" altLang="zh-CN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північні</a:t>
            </a:r>
            <a:r>
              <a:rPr kumimoji="0" lang="ru-RU" altLang="zh-C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 </a:t>
            </a:r>
            <a:r>
              <a:rPr kumimoji="0" lang="ru-RU" altLang="zh-CN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частини</a:t>
            </a:r>
            <a:r>
              <a:rPr kumimoji="0" lang="ru-RU" altLang="zh-C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 </a:t>
            </a:r>
            <a:r>
              <a:rPr kumimoji="0" lang="ru-RU" altLang="zh-CN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Чернігівщини</a:t>
            </a:r>
            <a:r>
              <a:rPr kumimoji="0" lang="ru-RU" altLang="zh-C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, </a:t>
            </a:r>
            <a:r>
              <a:rPr kumimoji="0" lang="ru-RU" altLang="zh-CN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Сумщини</a:t>
            </a:r>
            <a:r>
              <a:rPr kumimoji="0" lang="ru-RU" altLang="zh-C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 </a:t>
            </a:r>
            <a:r>
              <a:rPr kumimoji="0" lang="ru-RU" altLang="zh-CN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та</a:t>
            </a:r>
            <a:r>
              <a:rPr kumimoji="0" lang="ru-RU" altLang="zh-C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 </a:t>
            </a:r>
            <a:r>
              <a:rPr kumimoji="0" lang="ru-RU" altLang="zh-CN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Київщини</a:t>
            </a:r>
            <a:r>
              <a:rPr kumimoji="0" lang="ru-RU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/>
                <a:cs typeface="Arial" pitchFamily="34" charset="0"/>
              </a:rPr>
              <a:t>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err="1" smtClean="0">
                <a:latin typeface="Monotype Corsiva" pitchFamily="66" charset="0"/>
              </a:rPr>
              <a:t>Полісся</a:t>
            </a:r>
            <a:r>
              <a:rPr lang="ru-RU" sz="3200" dirty="0" smtClean="0">
                <a:latin typeface="Monotype Corsiva" pitchFamily="66" charset="0"/>
              </a:rPr>
              <a:t> </a:t>
            </a:r>
            <a:r>
              <a:rPr lang="ru-RU" sz="3200" dirty="0" err="1" smtClean="0">
                <a:latin typeface="Monotype Corsiva" pitchFamily="66" charset="0"/>
              </a:rPr>
              <a:t>вважається</a:t>
            </a:r>
            <a:r>
              <a:rPr lang="ru-RU" sz="3200" dirty="0" smtClean="0">
                <a:latin typeface="Monotype Corsiva" pitchFamily="66" charset="0"/>
              </a:rPr>
              <a:t> </a:t>
            </a:r>
            <a:r>
              <a:rPr lang="ru-RU" sz="3200" dirty="0" err="1" smtClean="0">
                <a:latin typeface="Monotype Corsiva" pitchFamily="66" charset="0"/>
              </a:rPr>
              <a:t>прабатьківщиною</a:t>
            </a:r>
            <a:r>
              <a:rPr lang="ru-RU" sz="3200" dirty="0" smtClean="0">
                <a:latin typeface="Monotype Corsiva" pitchFamily="66" charset="0"/>
              </a:rPr>
              <a:t> та </a:t>
            </a:r>
            <a:r>
              <a:rPr lang="ru-RU" sz="3200" dirty="0" err="1" smtClean="0">
                <a:latin typeface="Monotype Corsiva" pitchFamily="66" charset="0"/>
              </a:rPr>
              <a:t>колискою</a:t>
            </a:r>
            <a:r>
              <a:rPr lang="ru-RU" sz="3200" dirty="0" smtClean="0">
                <a:latin typeface="Monotype Corsiva" pitchFamily="66" charset="0"/>
              </a:rPr>
              <a:t> </a:t>
            </a:r>
            <a:r>
              <a:rPr lang="ru-RU" sz="3200" dirty="0" err="1" smtClean="0">
                <a:latin typeface="Monotype Corsiva" pitchFamily="66" charset="0"/>
              </a:rPr>
              <a:t>слов’ян</a:t>
            </a:r>
            <a:r>
              <a:rPr lang="ru-RU" sz="3200" dirty="0" smtClean="0">
                <a:latin typeface="Monotype Corsiva" pitchFamily="66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zh-CN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00232" y="500042"/>
            <a:ext cx="4457704" cy="1470025"/>
          </a:xfrm>
        </p:spPr>
        <p:txBody>
          <a:bodyPr/>
          <a:lstStyle/>
          <a:p>
            <a:r>
              <a:rPr lang="uk-UA" dirty="0" smtClean="0"/>
              <a:t>Заголовок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5984" y="6000768"/>
            <a:ext cx="4414846" cy="609592"/>
          </a:xfrm>
        </p:spPr>
        <p:txBody>
          <a:bodyPr/>
          <a:lstStyle/>
          <a:p>
            <a:r>
              <a:rPr lang="uk-UA" dirty="0" smtClean="0"/>
              <a:t>підзаголовок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0"/>
            <a:ext cx="6500858" cy="6858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0"/>
            <a:ext cx="648072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00232" y="500042"/>
            <a:ext cx="4457704" cy="1470025"/>
          </a:xfrm>
        </p:spPr>
        <p:txBody>
          <a:bodyPr/>
          <a:lstStyle/>
          <a:p>
            <a:r>
              <a:rPr lang="uk-UA" dirty="0" smtClean="0"/>
              <a:t>Заголовок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5984" y="6000768"/>
            <a:ext cx="4414846" cy="609592"/>
          </a:xfrm>
        </p:spPr>
        <p:txBody>
          <a:bodyPr/>
          <a:lstStyle/>
          <a:p>
            <a:r>
              <a:rPr lang="uk-UA" dirty="0" smtClean="0"/>
              <a:t>підзаголовок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0"/>
            <a:ext cx="6500858" cy="6858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362" name="Picture 2" descr="C:\Documents and Settings\Яна\Мои документы\Bluetooth Exchange Folder\p1-650x3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0"/>
            <a:ext cx="648071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00232" y="500042"/>
            <a:ext cx="4457704" cy="1470025"/>
          </a:xfrm>
        </p:spPr>
        <p:txBody>
          <a:bodyPr/>
          <a:lstStyle/>
          <a:p>
            <a:r>
              <a:rPr lang="uk-UA" dirty="0" smtClean="0"/>
              <a:t>Заголовок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5984" y="6000768"/>
            <a:ext cx="4414846" cy="609592"/>
          </a:xfrm>
        </p:spPr>
        <p:txBody>
          <a:bodyPr/>
          <a:lstStyle/>
          <a:p>
            <a:r>
              <a:rPr lang="uk-UA" dirty="0" smtClean="0"/>
              <a:t>підзаголовок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0"/>
            <a:ext cx="6500858" cy="6858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331640" y="30056"/>
            <a:ext cx="6480720" cy="698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Поліські</a:t>
            </a:r>
            <a:r>
              <a:rPr kumimoji="0" lang="ru-RU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 </a:t>
            </a:r>
            <a:r>
              <a:rPr kumimoji="0" lang="ru-RU" altLang="zh-CN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вишивки</a:t>
            </a:r>
            <a:r>
              <a:rPr kumimoji="0" lang="ru-RU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 </a:t>
            </a:r>
            <a:r>
              <a:rPr kumimoji="0" lang="ru-RU" altLang="zh-CN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відрізняються</a:t>
            </a:r>
            <a:r>
              <a:rPr kumimoji="0" lang="ru-RU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 простотою, </a:t>
            </a:r>
            <a:r>
              <a:rPr kumimoji="0" lang="ru-RU" altLang="zh-CN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але</a:t>
            </a:r>
            <a:r>
              <a:rPr kumimoji="0" lang="ru-RU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 при </a:t>
            </a:r>
            <a:r>
              <a:rPr kumimoji="0" lang="ru-RU" altLang="zh-CN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цьому</a:t>
            </a:r>
            <a:r>
              <a:rPr kumimoji="0" lang="ru-RU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 </a:t>
            </a:r>
            <a:r>
              <a:rPr kumimoji="0" lang="ru-RU" altLang="zh-CN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вишуканістю</a:t>
            </a:r>
            <a:r>
              <a:rPr kumimoji="0" lang="ru-RU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, </a:t>
            </a:r>
            <a:r>
              <a:rPr kumimoji="0" lang="ru-RU" altLang="zh-CN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мініатюрністю</a:t>
            </a:r>
            <a:r>
              <a:rPr kumimoji="0" lang="ru-RU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, </a:t>
            </a:r>
            <a:r>
              <a:rPr kumimoji="0" lang="ru-RU" altLang="zh-CN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багатством</a:t>
            </a:r>
            <a:r>
              <a:rPr kumimoji="0" lang="ru-RU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 </a:t>
            </a:r>
            <a:r>
              <a:rPr kumimoji="0" lang="ru-RU" altLang="zh-CN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варіантів</a:t>
            </a:r>
            <a:r>
              <a:rPr kumimoji="0" lang="ru-RU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 та </a:t>
            </a:r>
            <a:r>
              <a:rPr kumimoji="0" lang="ru-RU" altLang="zh-CN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чіткістю</a:t>
            </a:r>
            <a:r>
              <a:rPr kumimoji="0" lang="ru-RU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 </a:t>
            </a:r>
            <a:r>
              <a:rPr kumimoji="0" lang="ru-RU" altLang="zh-CN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композиції</a:t>
            </a:r>
            <a:r>
              <a:rPr kumimoji="0" lang="ru-RU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. </a:t>
            </a:r>
            <a:r>
              <a:rPr kumimoji="0" lang="ru-RU" altLang="zh-CN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Стриманість</a:t>
            </a:r>
            <a:r>
              <a:rPr kumimoji="0" lang="ru-RU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 </a:t>
            </a:r>
            <a:r>
              <a:rPr kumimoji="0" lang="ru-RU" altLang="zh-CN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ліній</a:t>
            </a:r>
            <a:r>
              <a:rPr kumimoji="0" lang="ru-RU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 та </a:t>
            </a:r>
            <a:r>
              <a:rPr kumimoji="0" lang="ru-RU" altLang="zh-CN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геометричність</a:t>
            </a:r>
            <a:r>
              <a:rPr kumimoji="0" lang="ru-RU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 </a:t>
            </a:r>
            <a:r>
              <a:rPr kumimoji="0" lang="ru-RU" altLang="zh-CN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мотивів</a:t>
            </a:r>
            <a:r>
              <a:rPr kumimoji="0" lang="ru-RU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, </a:t>
            </a:r>
            <a:r>
              <a:rPr kumimoji="0" lang="ru-RU" altLang="zh-CN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відсутність</a:t>
            </a:r>
            <a:r>
              <a:rPr kumimoji="0" lang="ru-RU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 </a:t>
            </a:r>
            <a:r>
              <a:rPr kumimoji="0" lang="ru-RU" altLang="zh-CN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деталізованості</a:t>
            </a:r>
            <a:r>
              <a:rPr kumimoji="0" lang="ru-RU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 в орнаментах та невелика </a:t>
            </a:r>
            <a:r>
              <a:rPr kumimoji="0" lang="ru-RU" altLang="zh-CN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кількість</a:t>
            </a:r>
            <a:r>
              <a:rPr kumimoji="0" lang="ru-RU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 </a:t>
            </a:r>
            <a:r>
              <a:rPr kumimoji="0" lang="ru-RU" altLang="zh-CN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технік</a:t>
            </a:r>
            <a:r>
              <a:rPr kumimoji="0" lang="ru-RU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 </a:t>
            </a:r>
            <a:r>
              <a:rPr kumimoji="0" lang="ru-RU" altLang="zh-CN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оживають</a:t>
            </a:r>
            <a:r>
              <a:rPr kumimoji="0" lang="ru-RU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 </a:t>
            </a:r>
            <a:r>
              <a:rPr kumimoji="0" lang="ru-RU" altLang="zh-CN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завдяки</a:t>
            </a:r>
            <a:r>
              <a:rPr kumimoji="0" lang="ru-RU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 </a:t>
            </a:r>
            <a:r>
              <a:rPr kumimoji="0" lang="ru-RU" altLang="zh-CN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використанню</a:t>
            </a:r>
            <a:r>
              <a:rPr kumimoji="0" lang="ru-RU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 </a:t>
            </a:r>
            <a:r>
              <a:rPr kumimoji="0" lang="ru-RU" altLang="zh-CN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червоних</a:t>
            </a:r>
            <a:r>
              <a:rPr kumimoji="0" lang="ru-RU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 ниток, </a:t>
            </a:r>
            <a:r>
              <a:rPr kumimoji="0" lang="ru-RU" altLang="zh-CN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що</a:t>
            </a:r>
            <a:r>
              <a:rPr kumimoji="0" lang="ru-RU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 </a:t>
            </a:r>
            <a:r>
              <a:rPr kumimoji="0" lang="ru-RU" altLang="zh-CN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надає</a:t>
            </a:r>
            <a:r>
              <a:rPr kumimoji="0" lang="ru-RU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 роботам </a:t>
            </a:r>
            <a:r>
              <a:rPr kumimoji="0" lang="ru-RU" altLang="zh-CN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яскравості</a:t>
            </a:r>
            <a:r>
              <a:rPr kumimoji="0" lang="ru-RU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 та </a:t>
            </a:r>
            <a:r>
              <a:rPr kumimoji="0" lang="ru-RU" altLang="zh-CN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емоційності</a:t>
            </a:r>
            <a:r>
              <a:rPr kumimoji="0" lang="ru-RU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.</a:t>
            </a:r>
            <a:endParaRPr kumimoji="0" lang="ru-RU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Найбільш</a:t>
            </a:r>
            <a:r>
              <a:rPr kumimoji="0" lang="ru-RU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 </a:t>
            </a:r>
            <a:r>
              <a:rPr kumimoji="0" lang="ru-RU" altLang="zh-CN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традиційною</a:t>
            </a:r>
            <a:r>
              <a:rPr kumimoji="0" lang="ru-RU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 тут </a:t>
            </a:r>
            <a:r>
              <a:rPr kumimoji="0" lang="ru-RU" altLang="zh-CN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є</a:t>
            </a:r>
            <a:r>
              <a:rPr kumimoji="0" lang="ru-RU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 </a:t>
            </a:r>
            <a:r>
              <a:rPr kumimoji="0" lang="ru-RU" altLang="zh-CN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геометрична</a:t>
            </a:r>
            <a:r>
              <a:rPr kumimoji="0" lang="ru-RU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 </a:t>
            </a:r>
            <a:r>
              <a:rPr kumimoji="0" lang="ru-RU" altLang="zh-CN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вишивка</a:t>
            </a:r>
            <a:r>
              <a:rPr kumimoji="0" lang="ru-RU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, яка </a:t>
            </a:r>
            <a:r>
              <a:rPr kumimoji="0" lang="ru-RU" altLang="zh-CN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відноситься</a:t>
            </a:r>
            <a:r>
              <a:rPr kumimoji="0" lang="ru-RU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 до </a:t>
            </a:r>
            <a:r>
              <a:rPr kumimoji="0" lang="ru-RU" altLang="zh-CN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найстарішої</a:t>
            </a:r>
            <a:r>
              <a:rPr kumimoji="0" lang="ru-RU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 в </a:t>
            </a:r>
            <a:r>
              <a:rPr kumimoji="0" lang="ru-RU" altLang="zh-CN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історії</a:t>
            </a:r>
            <a:r>
              <a:rPr kumimoji="0" lang="ru-RU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 </a:t>
            </a:r>
            <a:r>
              <a:rPr kumimoji="0" lang="ru-RU" altLang="zh-CN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людства</a:t>
            </a:r>
            <a:r>
              <a:rPr kumimoji="0" lang="ru-RU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 </a:t>
            </a:r>
            <a:r>
              <a:rPr kumimoji="0" lang="ru-RU" altLang="zh-CN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і</a:t>
            </a:r>
            <a:r>
              <a:rPr kumimoji="0" lang="ru-RU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 </a:t>
            </a:r>
            <a:r>
              <a:rPr kumimoji="0" lang="ru-RU" altLang="zh-CN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зустрічається</a:t>
            </a:r>
            <a:r>
              <a:rPr kumimoji="0" lang="ru-RU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 у </a:t>
            </a:r>
            <a:r>
              <a:rPr kumimoji="0" lang="ru-RU" altLang="zh-CN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зразках</a:t>
            </a:r>
            <a:r>
              <a:rPr kumimoji="0" lang="ru-RU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 </a:t>
            </a:r>
            <a:r>
              <a:rPr kumimoji="0" lang="ru-RU" altLang="zh-CN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орнаментів</a:t>
            </a:r>
            <a:r>
              <a:rPr kumimoji="0" lang="ru-RU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 </a:t>
            </a:r>
            <a:r>
              <a:rPr kumimoji="0" lang="ru-RU" altLang="zh-CN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різних</a:t>
            </a:r>
            <a:r>
              <a:rPr kumimoji="0" lang="ru-RU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 </a:t>
            </a:r>
            <a:r>
              <a:rPr kumimoji="0" lang="ru-RU" altLang="zh-CN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епох</a:t>
            </a:r>
            <a:r>
              <a:rPr kumimoji="0" lang="ru-RU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 </a:t>
            </a:r>
            <a:r>
              <a:rPr kumimoji="0" lang="ru-RU" altLang="zh-CN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і</a:t>
            </a:r>
            <a:r>
              <a:rPr kumimoji="0" lang="ru-RU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 на </a:t>
            </a:r>
            <a:r>
              <a:rPr kumimoji="0" lang="ru-RU" altLang="zh-CN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всіх</a:t>
            </a:r>
            <a:r>
              <a:rPr kumimoji="0" lang="ru-RU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 континентах. І </a:t>
            </a:r>
            <a:r>
              <a:rPr kumimoji="0" lang="ru-RU" altLang="zh-CN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це</a:t>
            </a:r>
            <a:r>
              <a:rPr kumimoji="0" lang="ru-RU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 не просто </a:t>
            </a:r>
            <a:r>
              <a:rPr kumimoji="0" lang="ru-RU" altLang="zh-CN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абстрактні</a:t>
            </a:r>
            <a:r>
              <a:rPr kumimoji="0" lang="ru-RU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 </a:t>
            </a:r>
            <a:r>
              <a:rPr kumimoji="0" lang="ru-RU" altLang="zh-CN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малюнки</a:t>
            </a:r>
            <a:r>
              <a:rPr kumimoji="0" lang="ru-RU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, вони </a:t>
            </a:r>
            <a:r>
              <a:rPr kumimoji="0" lang="ru-RU" altLang="zh-CN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мають</a:t>
            </a:r>
            <a:r>
              <a:rPr kumimoji="0" lang="ru-RU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 </a:t>
            </a:r>
            <a:r>
              <a:rPr kumimoji="0" lang="ru-RU" altLang="zh-CN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дуже</a:t>
            </a:r>
            <a:r>
              <a:rPr kumimoji="0" lang="ru-RU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 </a:t>
            </a:r>
            <a:r>
              <a:rPr kumimoji="0" lang="ru-RU" altLang="zh-CN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глибокий</a:t>
            </a:r>
            <a:r>
              <a:rPr kumimoji="0" lang="ru-RU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 </a:t>
            </a:r>
            <a:r>
              <a:rPr kumimoji="0" lang="ru-RU" altLang="zh-CN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символічний</a:t>
            </a:r>
            <a:r>
              <a:rPr kumimoji="0" lang="ru-RU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 та </a:t>
            </a:r>
            <a:r>
              <a:rPr kumimoji="0" lang="ru-RU" altLang="zh-CN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магічний</a:t>
            </a:r>
            <a:r>
              <a:rPr kumimoji="0" lang="ru-RU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 </a:t>
            </a:r>
            <a:r>
              <a:rPr kumimoji="0" lang="ru-RU" altLang="zh-CN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зміст</a:t>
            </a: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.</a:t>
            </a:r>
            <a:endParaRPr kumimoji="0" lang="ru-RU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00232" y="500042"/>
            <a:ext cx="4457704" cy="1470025"/>
          </a:xfrm>
        </p:spPr>
        <p:txBody>
          <a:bodyPr/>
          <a:lstStyle/>
          <a:p>
            <a:r>
              <a:rPr lang="uk-UA" dirty="0" smtClean="0"/>
              <a:t>Заголовок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5984" y="6000768"/>
            <a:ext cx="4414846" cy="609592"/>
          </a:xfrm>
        </p:spPr>
        <p:txBody>
          <a:bodyPr/>
          <a:lstStyle/>
          <a:p>
            <a:r>
              <a:rPr lang="uk-UA" dirty="0" smtClean="0"/>
              <a:t>підзаголовок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0"/>
            <a:ext cx="6500858" cy="6858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458" name="Picture 2" descr="C:\Documents and Settings\Яна\Мои документы\Bluetooth Exchange Folder\p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39" y="0"/>
            <a:ext cx="6480721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00232" y="500042"/>
            <a:ext cx="4457704" cy="1470025"/>
          </a:xfrm>
        </p:spPr>
        <p:txBody>
          <a:bodyPr/>
          <a:lstStyle/>
          <a:p>
            <a:r>
              <a:rPr lang="uk-UA" dirty="0" smtClean="0"/>
              <a:t>Заголовок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5984" y="6000768"/>
            <a:ext cx="4414846" cy="609592"/>
          </a:xfrm>
        </p:spPr>
        <p:txBody>
          <a:bodyPr/>
          <a:lstStyle/>
          <a:p>
            <a:r>
              <a:rPr lang="uk-UA" dirty="0" smtClean="0"/>
              <a:t>підзаголовок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0"/>
            <a:ext cx="6500858" cy="55892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331640" y="81600"/>
            <a:ext cx="6480720" cy="543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У </a:t>
            </a:r>
            <a:r>
              <a:rPr kumimoji="0" lang="ru-RU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вишивках</a:t>
            </a: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 </a:t>
            </a:r>
            <a:r>
              <a:rPr kumimoji="0" lang="ru-RU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також</a:t>
            </a: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 часто </a:t>
            </a:r>
            <a:r>
              <a:rPr kumimoji="0" lang="ru-RU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зустрічаються</a:t>
            </a: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 </a:t>
            </a:r>
            <a:r>
              <a:rPr kumimoji="0" lang="ru-RU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символічні</a:t>
            </a: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 </a:t>
            </a:r>
            <a:r>
              <a:rPr kumimoji="0" lang="ru-RU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рослинний</a:t>
            </a: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 та </a:t>
            </a:r>
            <a:r>
              <a:rPr kumimoji="0" lang="ru-RU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квітковий</a:t>
            </a: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 </a:t>
            </a:r>
            <a:r>
              <a:rPr kumimoji="0" lang="ru-RU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орнаменти</a:t>
            </a: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 (</a:t>
            </a:r>
            <a:r>
              <a:rPr kumimoji="0" lang="ru-RU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барвінок</a:t>
            </a: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, </a:t>
            </a:r>
            <a:r>
              <a:rPr kumimoji="0" lang="ru-RU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що</a:t>
            </a: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 </a:t>
            </a:r>
            <a:r>
              <a:rPr kumimoji="0" lang="ru-RU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символізує</a:t>
            </a: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 </a:t>
            </a:r>
            <a:r>
              <a:rPr kumimoji="0" lang="ru-RU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пам'ять</a:t>
            </a: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, калина – </a:t>
            </a:r>
            <a:r>
              <a:rPr kumimoji="0" lang="ru-RU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дівочий</a:t>
            </a: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 символ, дерево, як символ роду, </a:t>
            </a:r>
            <a:r>
              <a:rPr kumimoji="0" lang="ru-RU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листя</a:t>
            </a: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 дубу, як </a:t>
            </a:r>
            <a:r>
              <a:rPr kumimoji="0" lang="ru-RU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ознака</a:t>
            </a: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 </a:t>
            </a:r>
            <a:r>
              <a:rPr kumimoji="0" lang="ru-RU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сили</a:t>
            </a: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 </a:t>
            </a:r>
            <a:r>
              <a:rPr kumimoji="0" lang="ru-RU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чоловіка</a:t>
            </a: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, виноград, як символ добра та </a:t>
            </a:r>
            <a:r>
              <a:rPr kumimoji="0" lang="ru-RU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інші</a:t>
            </a: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). </a:t>
            </a:r>
            <a:r>
              <a:rPr kumimoji="0" lang="ru-RU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Вишивка</a:t>
            </a: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 не </a:t>
            </a:r>
            <a:r>
              <a:rPr kumimoji="0" lang="ru-RU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була</a:t>
            </a: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 </a:t>
            </a:r>
            <a:r>
              <a:rPr kumimoji="0" lang="ru-RU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цілком</a:t>
            </a: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 </a:t>
            </a:r>
            <a:r>
              <a:rPr kumimoji="0" lang="ru-RU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натуралістична</a:t>
            </a: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, </a:t>
            </a:r>
            <a:r>
              <a:rPr kumimoji="0" lang="ru-RU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скоріше</a:t>
            </a: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 </a:t>
            </a:r>
            <a:r>
              <a:rPr kumimoji="0" lang="ru-RU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це</a:t>
            </a: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 </a:t>
            </a:r>
            <a:r>
              <a:rPr kumimoji="0" lang="ru-RU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була</a:t>
            </a: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 </a:t>
            </a:r>
            <a:r>
              <a:rPr kumimoji="0" lang="ru-RU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своєрідна</a:t>
            </a: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 </a:t>
            </a:r>
            <a:r>
              <a:rPr kumimoji="0" lang="ru-RU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стилізація</a:t>
            </a: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. Одним </a:t>
            </a:r>
            <a:r>
              <a:rPr kumimoji="0" lang="ru-RU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з</a:t>
            </a: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 </a:t>
            </a:r>
            <a:r>
              <a:rPr kumimoji="0" lang="ru-RU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улюблених</a:t>
            </a: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 </a:t>
            </a:r>
            <a:r>
              <a:rPr kumimoji="0" lang="ru-RU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мотивів</a:t>
            </a: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, особливо при </a:t>
            </a:r>
            <a:r>
              <a:rPr kumimoji="0" lang="ru-RU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вишивці</a:t>
            </a: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 </a:t>
            </a:r>
            <a:r>
              <a:rPr kumimoji="0" lang="ru-RU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рушників</a:t>
            </a: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, </a:t>
            </a:r>
            <a:r>
              <a:rPr kumimoji="0" lang="ru-RU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були</a:t>
            </a: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 пташки, </a:t>
            </a:r>
            <a:r>
              <a:rPr kumimoji="0" lang="ru-RU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яких</a:t>
            </a: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 шили </a:t>
            </a:r>
            <a:r>
              <a:rPr kumimoji="0" lang="ru-RU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переважно</a:t>
            </a: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 у </a:t>
            </a:r>
            <a:r>
              <a:rPr kumimoji="0" lang="ru-RU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парі</a:t>
            </a: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.</a:t>
            </a:r>
            <a:endParaRPr kumimoji="0" lang="ru-RU" altLang="zh-CN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На </a:t>
            </a:r>
            <a:r>
              <a:rPr kumimoji="0" lang="ru-RU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поліських</a:t>
            </a: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 </a:t>
            </a:r>
            <a:r>
              <a:rPr kumimoji="0" lang="ru-RU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вишитих</a:t>
            </a: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 </a:t>
            </a:r>
            <a:r>
              <a:rPr kumimoji="0" lang="ru-RU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виробах</a:t>
            </a: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 часто </a:t>
            </a:r>
            <a:r>
              <a:rPr kumimoji="0" lang="ru-RU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зустрічаються</a:t>
            </a: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 </a:t>
            </a:r>
            <a:r>
              <a:rPr kumimoji="0" lang="ru-RU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зображення</a:t>
            </a: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 розетки </a:t>
            </a:r>
            <a:r>
              <a:rPr kumimoji="0" lang="ru-RU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з</a:t>
            </a: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 </a:t>
            </a:r>
            <a:r>
              <a:rPr kumimoji="0" lang="ru-RU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чотирма</a:t>
            </a: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, </a:t>
            </a:r>
            <a:r>
              <a:rPr kumimoji="0" lang="ru-RU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шістьма</a:t>
            </a: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 </a:t>
            </a:r>
            <a:r>
              <a:rPr kumimoji="0" lang="ru-RU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або</a:t>
            </a: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 </a:t>
            </a:r>
            <a:r>
              <a:rPr kumimoji="0" lang="ru-RU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вісьмома</a:t>
            </a: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 </a:t>
            </a:r>
            <a:r>
              <a:rPr kumimoji="0" lang="ru-RU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кінцями</a:t>
            </a: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 – символу, </a:t>
            </a:r>
            <a:r>
              <a:rPr kumimoji="0" lang="ru-RU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який</a:t>
            </a: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 </a:t>
            </a:r>
            <a:r>
              <a:rPr kumimoji="0" lang="ru-RU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відноситься</a:t>
            </a: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 до </a:t>
            </a:r>
            <a:r>
              <a:rPr kumimoji="0" lang="ru-RU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землі</a:t>
            </a: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 та неба, </a:t>
            </a:r>
            <a:r>
              <a:rPr kumimoji="0" lang="ru-RU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вказує</a:t>
            </a: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 на </a:t>
            </a:r>
            <a:r>
              <a:rPr kumimoji="0" lang="ru-RU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нескінченність</a:t>
            </a: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 </a:t>
            </a:r>
            <a:r>
              <a:rPr kumimoji="0" lang="ru-RU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життя</a:t>
            </a:r>
            <a:r>
              <a:rPr kumimoji="0" lang="ru-RU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.</a:t>
            </a:r>
            <a:endParaRPr kumimoji="0" lang="ru-RU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00232" y="500042"/>
            <a:ext cx="4457704" cy="1470025"/>
          </a:xfrm>
        </p:spPr>
        <p:txBody>
          <a:bodyPr/>
          <a:lstStyle/>
          <a:p>
            <a:r>
              <a:rPr lang="uk-UA" dirty="0" smtClean="0"/>
              <a:t>Заголовок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5984" y="6000768"/>
            <a:ext cx="4414846" cy="609592"/>
          </a:xfrm>
        </p:spPr>
        <p:txBody>
          <a:bodyPr/>
          <a:lstStyle/>
          <a:p>
            <a:r>
              <a:rPr lang="uk-UA" dirty="0" smtClean="0"/>
              <a:t>підзаголовок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0"/>
            <a:ext cx="6500858" cy="55892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530" name="Picture 2" descr="C:\Documents and Settings\Яна\Мои документы\Bluetooth Exchange Folder\p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0"/>
            <a:ext cx="648072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00232" y="500042"/>
            <a:ext cx="4457704" cy="1470025"/>
          </a:xfrm>
        </p:spPr>
        <p:txBody>
          <a:bodyPr/>
          <a:lstStyle/>
          <a:p>
            <a:r>
              <a:rPr lang="uk-UA" dirty="0" smtClean="0"/>
              <a:t>Заголовок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5984" y="6000768"/>
            <a:ext cx="4414846" cy="609592"/>
          </a:xfrm>
        </p:spPr>
        <p:txBody>
          <a:bodyPr/>
          <a:lstStyle/>
          <a:p>
            <a:r>
              <a:rPr lang="uk-UA" dirty="0" smtClean="0"/>
              <a:t>підзаголовок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0"/>
            <a:ext cx="6500858" cy="55892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331640" y="184809"/>
            <a:ext cx="648072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Виконувались</a:t>
            </a: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 </a:t>
            </a:r>
            <a:r>
              <a:rPr kumimoji="0" lang="ru-RU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поліські</a:t>
            </a: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 </a:t>
            </a:r>
            <a:r>
              <a:rPr kumimoji="0" lang="ru-RU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вишивки</a:t>
            </a: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 на </a:t>
            </a:r>
            <a:r>
              <a:rPr kumimoji="0" lang="ru-RU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біло-сірих</a:t>
            </a: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 </a:t>
            </a:r>
            <a:r>
              <a:rPr kumimoji="0" lang="ru-RU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льняних</a:t>
            </a: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 </a:t>
            </a:r>
            <a:r>
              <a:rPr kumimoji="0" lang="ru-RU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або</a:t>
            </a: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 </a:t>
            </a:r>
            <a:r>
              <a:rPr kumimoji="0" lang="ru-RU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конопляних</a:t>
            </a: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 </a:t>
            </a:r>
            <a:r>
              <a:rPr kumimoji="0" lang="ru-RU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домотканих</a:t>
            </a: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 тканинах </a:t>
            </a:r>
            <a:r>
              <a:rPr kumimoji="0" lang="ru-RU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переважно</a:t>
            </a: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 </a:t>
            </a:r>
            <a:r>
              <a:rPr kumimoji="0" lang="ru-RU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червоними</a:t>
            </a: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 та </a:t>
            </a:r>
            <a:r>
              <a:rPr kumimoji="0" lang="ru-RU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чорними</a:t>
            </a: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 </a:t>
            </a:r>
            <a:r>
              <a:rPr kumimoji="0" lang="ru-RU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宋体"/>
                <a:cs typeface="Arial" pitchFamily="34" charset="0"/>
              </a:rPr>
              <a:t>кольорами</a:t>
            </a:r>
            <a:r>
              <a:rPr kumimoji="0" lang="ru-RU" altLang="zh-CN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/>
                <a:cs typeface="Arial" pitchFamily="34" charset="0"/>
              </a:rPr>
              <a:t>.</a:t>
            </a:r>
            <a:endParaRPr kumimoji="0" lang="ru-RU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3554" name="Picture 2" descr="C:\Documents and Settings\Яна\Мои документы\Bluetooth Exchange Folder\p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477963"/>
            <a:ext cx="6480719" cy="41112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0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10</Template>
  <TotalTime>54</TotalTime>
  <Words>481</Words>
  <Application>Microsoft Office PowerPoint</Application>
  <PresentationFormat>Экран (4:3)</PresentationFormat>
  <Paragraphs>49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10</vt:lpstr>
      <vt:lpstr> Я по світу іду в вишиванці Поліська вишивка 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Я по світу іду в вишиванці Поліська вишивка </dc:title>
  <dc:creator>Яна</dc:creator>
  <cp:lastModifiedBy>Яна</cp:lastModifiedBy>
  <cp:revision>6</cp:revision>
  <dcterms:created xsi:type="dcterms:W3CDTF">2019-02-24T11:34:26Z</dcterms:created>
  <dcterms:modified xsi:type="dcterms:W3CDTF">2019-02-24T12:28:43Z</dcterms:modified>
</cp:coreProperties>
</file>