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770072" cy="259228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Рослинна </a:t>
            </a:r>
            <a:r>
              <a:rPr lang="ru-RU" sz="4800" dirty="0" err="1" smtClean="0">
                <a:latin typeface="Monotype Corsiva" pitchFamily="66" charset="0"/>
              </a:rPr>
              <a:t>симво</a:t>
            </a:r>
            <a:r>
              <a:rPr lang="uk-UA" sz="4800" dirty="0" smtClean="0">
                <a:latin typeface="Monotype Corsiva" pitchFamily="66" charset="0"/>
              </a:rPr>
              <a:t>ліка української  вишиванки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09120"/>
            <a:ext cx="4414846" cy="1109658"/>
          </a:xfrm>
        </p:spPr>
        <p:txBody>
          <a:bodyPr>
            <a:normAutofit fontScale="85000" lnSpcReduction="20000"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Підготувала:</a:t>
            </a:r>
          </a:p>
          <a:p>
            <a:r>
              <a:rPr lang="uk-UA" sz="2000" dirty="0" err="1" smtClean="0">
                <a:solidFill>
                  <a:srgbClr val="FF0000"/>
                </a:solidFill>
              </a:rPr>
              <a:t>Людвиченко</a:t>
            </a:r>
            <a:r>
              <a:rPr lang="uk-UA" sz="2000" dirty="0" smtClean="0">
                <a:solidFill>
                  <a:srgbClr val="FF0000"/>
                </a:solidFill>
              </a:rPr>
              <a:t> Надія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Учениця 8 класу</a:t>
            </a:r>
          </a:p>
          <a:p>
            <a:r>
              <a:rPr lang="uk-UA" sz="2000" dirty="0" err="1" smtClean="0">
                <a:solidFill>
                  <a:srgbClr val="FF0000"/>
                </a:solidFill>
              </a:rPr>
              <a:t>Оливського</a:t>
            </a:r>
            <a:r>
              <a:rPr lang="uk-UA" sz="2000" dirty="0" smtClean="0">
                <a:solidFill>
                  <a:srgbClr val="FF0000"/>
                </a:solidFill>
              </a:rPr>
              <a:t> НВО “ЗОШ І-ІІ ст. дитячий </a:t>
            </a:r>
            <a:r>
              <a:rPr lang="uk-UA" sz="2000" dirty="0" err="1" smtClean="0">
                <a:solidFill>
                  <a:srgbClr val="FF0000"/>
                </a:solidFill>
              </a:rPr>
              <a:t>садок”</a:t>
            </a:r>
            <a:endParaRPr lang="uk-UA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  <p:pic>
        <p:nvPicPr>
          <p:cNvPr id="1028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4355414" cy="2131652"/>
          </a:xfrm>
          <a:prstGeom prst="rect">
            <a:avLst/>
          </a:prstGeom>
          <a:noFill/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030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6642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Вінок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барвінку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dirty="0" err="1" smtClean="0">
                <a:latin typeface="Monotype Corsiva" pitchFamily="66" charset="0"/>
              </a:rPr>
              <a:t>Використовується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для </a:t>
            </a:r>
            <a:r>
              <a:rPr lang="ru-RU" dirty="0" err="1" smtClean="0">
                <a:latin typeface="Monotype Corsiva" pitchFamily="66" charset="0"/>
              </a:rPr>
              <a:t>молодіжних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вишиванок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Сині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квіти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тлі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зелених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листочків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символізують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розвиток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юність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енергійність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допомагають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досягненні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високих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цілей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smtClean="0">
                <a:latin typeface="Monotype Corsiva" pitchFamily="66" charset="0"/>
              </a:rPr>
              <a:t>Цей орнамент </a:t>
            </a:r>
            <a:r>
              <a:rPr lang="ru-RU" dirty="0" err="1" smtClean="0">
                <a:latin typeface="Monotype Corsiva" pitchFamily="66" charset="0"/>
              </a:rPr>
              <a:t>вишивають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весільних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шатах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рушниках. </a:t>
            </a:r>
            <a:r>
              <a:rPr lang="ru-RU" dirty="0" err="1" smtClean="0">
                <a:latin typeface="Monotype Corsiva" pitchFamily="66" charset="0"/>
              </a:rPr>
              <a:t>Барвінок</a:t>
            </a:r>
            <a:r>
              <a:rPr lang="ru-RU" dirty="0" smtClean="0">
                <a:latin typeface="Monotype Corsiva" pitchFamily="66" charset="0"/>
              </a:rPr>
              <a:t> - кучерява </a:t>
            </a:r>
            <a:r>
              <a:rPr lang="ru-RU" dirty="0" err="1" smtClean="0">
                <a:latin typeface="Monotype Corsiva" pitchFamily="66" charset="0"/>
              </a:rPr>
              <a:t>рослина</a:t>
            </a:r>
            <a:r>
              <a:rPr lang="ru-RU" dirty="0" smtClean="0">
                <a:latin typeface="Monotype Corsiva" pitchFamily="66" charset="0"/>
              </a:rPr>
              <a:t>, а в </a:t>
            </a:r>
            <a:r>
              <a:rPr lang="ru-RU" dirty="0" err="1" smtClean="0">
                <a:latin typeface="Monotype Corsiva" pitchFamily="66" charset="0"/>
              </a:rPr>
              <a:t>українському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фольклорі</a:t>
            </a:r>
            <a:r>
              <a:rPr lang="ru-RU" dirty="0" smtClean="0">
                <a:latin typeface="Monotype Corsiva" pitchFamily="66" charset="0"/>
              </a:rPr>
              <a:t> слово «</a:t>
            </a:r>
            <a:r>
              <a:rPr lang="ru-RU" dirty="0" err="1" smtClean="0">
                <a:latin typeface="Monotype Corsiva" pitchFamily="66" charset="0"/>
              </a:rPr>
              <a:t>витися</a:t>
            </a:r>
            <a:r>
              <a:rPr lang="ru-RU" dirty="0" smtClean="0">
                <a:latin typeface="Monotype Corsiva" pitchFamily="66" charset="0"/>
              </a:rPr>
              <a:t>» для </a:t>
            </a:r>
            <a:r>
              <a:rPr lang="ru-RU" dirty="0" err="1" smtClean="0">
                <a:latin typeface="Monotype Corsiva" pitchFamily="66" charset="0"/>
              </a:rPr>
              <a:t>юнаків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означає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готовність</a:t>
            </a:r>
            <a:r>
              <a:rPr lang="ru-RU" dirty="0" smtClean="0">
                <a:latin typeface="Monotype Corsiva" pitchFamily="66" charset="0"/>
              </a:rPr>
              <a:t> до </a:t>
            </a:r>
            <a:r>
              <a:rPr lang="ru-RU" dirty="0" err="1" smtClean="0">
                <a:latin typeface="Monotype Corsiva" pitchFamily="66" charset="0"/>
              </a:rPr>
              <a:t>шлюбу</a:t>
            </a:r>
            <a:r>
              <a:rPr lang="ru-RU" dirty="0" smtClean="0">
                <a:latin typeface="Monotype Corsiva" pitchFamily="66" charset="0"/>
              </a:rPr>
              <a:t>.</a:t>
            </a: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7170" name="Picture 2" descr="C:\Documents and Settings\Яна\Мои документы\Bluetooth Exchange Folder\v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4248472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980728"/>
            <a:ext cx="7632848" cy="46628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Monotype Corsiva" pitchFamily="66" charset="0"/>
              </a:rPr>
              <a:t>    Рослинні </a:t>
            </a:r>
            <a:r>
              <a:rPr lang="ru-RU" sz="3800" dirty="0" smtClean="0">
                <a:latin typeface="Monotype Corsiva" pitchFamily="66" charset="0"/>
              </a:rPr>
              <a:t>орнаменти на одязі </a:t>
            </a:r>
            <a:r>
              <a:rPr lang="ru-RU" sz="3800" dirty="0" smtClean="0">
                <a:latin typeface="Monotype Corsiva" pitchFamily="66" charset="0"/>
              </a:rPr>
              <a:t>українців демонструють </a:t>
            </a:r>
            <a:r>
              <a:rPr lang="ru-RU" sz="3800" dirty="0" smtClean="0">
                <a:latin typeface="Monotype Corsiva" pitchFamily="66" charset="0"/>
              </a:rPr>
              <a:t>барвистість </a:t>
            </a:r>
            <a:r>
              <a:rPr lang="ru-RU" sz="3800" dirty="0" err="1" smtClean="0">
                <a:latin typeface="Monotype Corsiva" pitchFamily="66" charset="0"/>
              </a:rPr>
              <a:t>і</a:t>
            </a:r>
            <a:r>
              <a:rPr lang="ru-RU" sz="3800" dirty="0" smtClean="0">
                <a:latin typeface="Monotype Corsiva" pitchFamily="66" charset="0"/>
              </a:rPr>
              <a:t> багату різноманітність </a:t>
            </a:r>
            <a:r>
              <a:rPr lang="ru-RU" sz="3800" dirty="0" smtClean="0">
                <a:latin typeface="Monotype Corsiva" pitchFamily="66" charset="0"/>
              </a:rPr>
              <a:t>навколишньої </a:t>
            </a:r>
            <a:r>
              <a:rPr lang="ru-RU" sz="3800" dirty="0" smtClean="0">
                <a:latin typeface="Monotype Corsiva" pitchFamily="66" charset="0"/>
              </a:rPr>
              <a:t>рідної природи. Про </a:t>
            </a:r>
            <a:r>
              <a:rPr lang="ru-RU" sz="3800" dirty="0" err="1" smtClean="0">
                <a:latin typeface="Monotype Corsiva" pitchFamily="66" charset="0"/>
              </a:rPr>
              <a:t>це</a:t>
            </a:r>
            <a:r>
              <a:rPr lang="ru-RU" sz="3800" dirty="0" smtClean="0">
                <a:latin typeface="Monotype Corsiva" pitchFamily="66" charset="0"/>
              </a:rPr>
              <a:t> свідчать зображення листя </a:t>
            </a:r>
            <a:r>
              <a:rPr lang="ru-RU" sz="3800" dirty="0" err="1" smtClean="0">
                <a:latin typeface="Monotype Corsiva" pitchFamily="66" charset="0"/>
              </a:rPr>
              <a:t>і</a:t>
            </a:r>
            <a:r>
              <a:rPr lang="ru-RU" sz="3800" dirty="0" smtClean="0">
                <a:latin typeface="Monotype Corsiva" pitchFamily="66" charset="0"/>
              </a:rPr>
              <a:t> плодів винограду, дуба, хмелю, </a:t>
            </a:r>
            <a:r>
              <a:rPr lang="ru-RU" sz="3800" dirty="0" err="1" smtClean="0">
                <a:latin typeface="Monotype Corsiva" pitchFamily="66" charset="0"/>
              </a:rPr>
              <a:t>квітів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барвінку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мальви</a:t>
            </a:r>
            <a:r>
              <a:rPr lang="ru-RU" sz="3800" dirty="0" smtClean="0">
                <a:latin typeface="Monotype Corsiva" pitchFamily="66" charset="0"/>
              </a:rPr>
              <a:t> та інших </a:t>
            </a:r>
            <a:r>
              <a:rPr lang="ru-RU" sz="3800" dirty="0" err="1" smtClean="0">
                <a:latin typeface="Monotype Corsiva" pitchFamily="66" charset="0"/>
              </a:rPr>
              <a:t>рослин</a:t>
            </a:r>
            <a:r>
              <a:rPr lang="ru-RU" sz="3800" dirty="0" smtClean="0">
                <a:latin typeface="Monotype Corsiva" pitchFamily="66" charset="0"/>
              </a:rPr>
              <a:t>. До </a:t>
            </a:r>
            <a:r>
              <a:rPr lang="ru-RU" sz="3800" dirty="0" err="1" smtClean="0">
                <a:latin typeface="Monotype Corsiva" pitchFamily="66" charset="0"/>
              </a:rPr>
              <a:t>рослинних</a:t>
            </a:r>
            <a:r>
              <a:rPr lang="ru-RU" sz="3800" dirty="0" smtClean="0">
                <a:latin typeface="Monotype Corsiva" pitchFamily="66" charset="0"/>
              </a:rPr>
              <a:t> візерунків відноситься </a:t>
            </a:r>
            <a:r>
              <a:rPr lang="ru-RU" sz="3800" dirty="0" err="1" smtClean="0">
                <a:latin typeface="Monotype Corsiva" pitchFamily="66" charset="0"/>
              </a:rPr>
              <a:t>і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дуже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шановане</a:t>
            </a:r>
            <a:r>
              <a:rPr lang="ru-RU" sz="3800" dirty="0" smtClean="0">
                <a:latin typeface="Monotype Corsiva" pitchFamily="66" charset="0"/>
              </a:rPr>
              <a:t> українськими майстринями «дерево </a:t>
            </a:r>
            <a:r>
              <a:rPr lang="ru-RU" sz="3800" dirty="0" err="1" smtClean="0">
                <a:latin typeface="Monotype Corsiva" pitchFamily="66" charset="0"/>
              </a:rPr>
              <a:t>життя</a:t>
            </a:r>
            <a:r>
              <a:rPr lang="ru-RU" sz="3800" dirty="0" smtClean="0">
                <a:latin typeface="Monotype Corsiva" pitchFamily="66" charset="0"/>
              </a:rPr>
              <a:t>», яке </a:t>
            </a:r>
            <a:r>
              <a:rPr lang="ru-RU" sz="3800" dirty="0" err="1" smtClean="0">
                <a:latin typeface="Monotype Corsiva" pitchFamily="66" charset="0"/>
              </a:rPr>
              <a:t>виконується</a:t>
            </a:r>
            <a:r>
              <a:rPr lang="ru-RU" sz="3800" dirty="0" smtClean="0">
                <a:latin typeface="Monotype Corsiva" pitchFamily="66" charset="0"/>
              </a:rPr>
              <a:t> в </a:t>
            </a:r>
            <a:r>
              <a:rPr lang="ru-RU" sz="3800" dirty="0" err="1" smtClean="0">
                <a:latin typeface="Monotype Corsiva" pitchFamily="66" charset="0"/>
              </a:rPr>
              <a:t>стилізованому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вигляді</a:t>
            </a:r>
            <a:r>
              <a:rPr lang="ru-RU" sz="3800" dirty="0" smtClean="0">
                <a:latin typeface="Monotype Corsiva" pitchFamily="66" charset="0"/>
              </a:rPr>
              <a:t>. </a:t>
            </a:r>
            <a:r>
              <a:rPr lang="ru-RU" sz="3800" dirty="0" err="1" smtClean="0">
                <a:latin typeface="Monotype Corsiva" pitchFamily="66" charset="0"/>
              </a:rPr>
              <a:t>Кожен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рослинний</a:t>
            </a:r>
            <a:r>
              <a:rPr lang="ru-RU" sz="3800" dirty="0" smtClean="0">
                <a:latin typeface="Monotype Corsiva" pitchFamily="66" charset="0"/>
              </a:rPr>
              <a:t> орнамент </a:t>
            </a:r>
            <a:r>
              <a:rPr lang="ru-RU" sz="3800" dirty="0" err="1" smtClean="0">
                <a:latin typeface="Monotype Corsiva" pitchFamily="66" charset="0"/>
              </a:rPr>
              <a:t>має</a:t>
            </a:r>
            <a:r>
              <a:rPr lang="ru-RU" sz="3800" dirty="0" smtClean="0">
                <a:latin typeface="Monotype Corsiva" pitchFamily="66" charset="0"/>
              </a:rPr>
              <a:t> свою </a:t>
            </a:r>
            <a:r>
              <a:rPr lang="ru-RU" sz="3800" dirty="0" err="1" smtClean="0">
                <a:latin typeface="Monotype Corsiva" pitchFamily="66" charset="0"/>
              </a:rPr>
              <a:t>магічну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символіку</a:t>
            </a:r>
            <a:endParaRPr lang="ru-RU" sz="38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00108"/>
            <a:ext cx="7272808" cy="2284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err="1" smtClean="0">
                <a:latin typeface="Monotype Corsiva" pitchFamily="66" charset="0"/>
              </a:rPr>
              <a:t>Листя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або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гілка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дуба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Дуб </a:t>
            </a:r>
            <a:r>
              <a:rPr lang="ru-RU" sz="2000" b="1" dirty="0" smtClean="0">
                <a:latin typeface="Monotype Corsiva" pitchFamily="66" charset="0"/>
              </a:rPr>
              <a:t>за </a:t>
            </a:r>
            <a:r>
              <a:rPr lang="ru-RU" sz="2000" b="1" dirty="0" err="1" smtClean="0">
                <a:latin typeface="Monotype Corsiva" pitchFamily="66" charset="0"/>
              </a:rPr>
              <a:t>старовинною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слов'янської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міфології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є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священним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деревом </a:t>
            </a:r>
            <a:r>
              <a:rPr lang="ru-RU" sz="2000" b="1" dirty="0" err="1" smtClean="0">
                <a:latin typeface="Monotype Corsiva" pitchFamily="66" charset="0"/>
              </a:rPr>
              <a:t>язичницького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бога-громовержця</a:t>
            </a:r>
            <a:r>
              <a:rPr lang="ru-RU" sz="2000" b="1" dirty="0" smtClean="0">
                <a:latin typeface="Monotype Corsiva" pitchFamily="66" charset="0"/>
              </a:rPr>
              <a:t> Перуна, тому </a:t>
            </a:r>
            <a:r>
              <a:rPr lang="ru-RU" sz="2000" b="1" dirty="0" err="1" smtClean="0">
                <a:latin typeface="Monotype Corsiva" pitchFamily="66" charset="0"/>
              </a:rPr>
              <a:t>він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символізує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чоловічу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енергію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життєву</a:t>
            </a:r>
            <a:r>
              <a:rPr lang="ru-RU" sz="2000" b="1" dirty="0" smtClean="0">
                <a:latin typeface="Monotype Corsiva" pitchFamily="66" charset="0"/>
              </a:rPr>
              <a:t> силу, </a:t>
            </a:r>
            <a:r>
              <a:rPr lang="ru-RU" sz="2000" b="1" dirty="0" err="1" smtClean="0">
                <a:latin typeface="Monotype Corsiva" pitchFamily="66" charset="0"/>
              </a:rPr>
              <a:t>активний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розвиток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Documents and Settings\Яна\Мои документы\Bluetooth Exchange Folder\v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5328592" cy="259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32209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b="1" dirty="0" err="1" smtClean="0">
                <a:latin typeface="Monotype Corsiva" pitchFamily="66" charset="0"/>
              </a:rPr>
              <a:t>Гілка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калини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кетягами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ягід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 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Калина </a:t>
            </a:r>
            <a:r>
              <a:rPr lang="ru-RU" sz="2000" b="1" dirty="0" err="1" smtClean="0">
                <a:latin typeface="Monotype Corsiva" pitchFamily="66" charset="0"/>
              </a:rPr>
              <a:t>дуже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шанована</a:t>
            </a:r>
            <a:r>
              <a:rPr lang="ru-RU" sz="2000" b="1" dirty="0" smtClean="0">
                <a:latin typeface="Monotype Corsiva" pitchFamily="66" charset="0"/>
              </a:rPr>
              <a:t> в </a:t>
            </a:r>
            <a:r>
              <a:rPr lang="ru-RU" sz="2000" b="1" dirty="0" err="1" smtClean="0">
                <a:latin typeface="Monotype Corsiva" pitchFamily="66" charset="0"/>
              </a:rPr>
              <a:t>Україні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її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можна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назвати</a:t>
            </a:r>
            <a:r>
              <a:rPr lang="ru-RU" sz="2000" b="1" dirty="0" smtClean="0">
                <a:latin typeface="Monotype Corsiva" pitchFamily="66" charset="0"/>
              </a:rPr>
              <a:t> символом </a:t>
            </a:r>
            <a:r>
              <a:rPr lang="ru-RU" sz="2000" b="1" dirty="0" err="1" smtClean="0">
                <a:latin typeface="Monotype Corsiva" pitchFamily="66" charset="0"/>
              </a:rPr>
              <a:t>українського</a:t>
            </a:r>
            <a:r>
              <a:rPr lang="ru-RU" sz="2000" b="1" dirty="0" smtClean="0">
                <a:latin typeface="Monotype Corsiva" pitchFamily="66" charset="0"/>
              </a:rPr>
              <a:t> народу. </a:t>
            </a:r>
            <a:r>
              <a:rPr lang="ru-RU" sz="2000" b="1" dirty="0" err="1" smtClean="0">
                <a:latin typeface="Monotype Corsiva" pitchFamily="66" charset="0"/>
              </a:rPr>
              <a:t>Назва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цього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невисокого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стрункого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деревця</a:t>
            </a:r>
            <a:r>
              <a:rPr lang="ru-RU" sz="2000" b="1" dirty="0" smtClean="0">
                <a:latin typeface="Monotype Corsiva" pitchFamily="66" charset="0"/>
              </a:rPr>
              <a:t> походить </a:t>
            </a:r>
            <a:r>
              <a:rPr lang="ru-RU" sz="2000" b="1" dirty="0" err="1" smtClean="0">
                <a:latin typeface="Monotype Corsiva" pitchFamily="66" charset="0"/>
              </a:rPr>
              <a:t>від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стародавнього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слов'янського</a:t>
            </a:r>
            <a:r>
              <a:rPr lang="ru-RU" sz="2000" b="1" dirty="0" smtClean="0">
                <a:latin typeface="Monotype Corsiva" pitchFamily="66" charset="0"/>
              </a:rPr>
              <a:t> слова «коло» - так </a:t>
            </a:r>
            <a:r>
              <a:rPr lang="ru-RU" sz="2000" b="1" dirty="0" err="1" smtClean="0">
                <a:latin typeface="Monotype Corsiva" pitchFamily="66" charset="0"/>
              </a:rPr>
              <a:t>наші</a:t>
            </a:r>
            <a:r>
              <a:rPr lang="ru-RU" sz="2000" b="1" dirty="0" smtClean="0">
                <a:latin typeface="Monotype Corsiva" pitchFamily="66" charset="0"/>
              </a:rPr>
              <a:t> предки </a:t>
            </a:r>
            <a:r>
              <a:rPr lang="ru-RU" sz="2000" b="1" dirty="0" err="1" smtClean="0">
                <a:latin typeface="Monotype Corsiva" pitchFamily="66" charset="0"/>
              </a:rPr>
              <a:t>називали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Сонце</a:t>
            </a:r>
            <a:r>
              <a:rPr lang="ru-RU" sz="2000" b="1" dirty="0" smtClean="0">
                <a:latin typeface="Monotype Corsiva" pitchFamily="66" charset="0"/>
              </a:rPr>
              <a:t>. В </a:t>
            </a:r>
            <a:r>
              <a:rPr lang="ru-RU" sz="2000" b="1" dirty="0" err="1" smtClean="0">
                <a:latin typeface="Monotype Corsiva" pitchFamily="66" charset="0"/>
              </a:rPr>
              <a:t>давнину</a:t>
            </a:r>
            <a:r>
              <a:rPr lang="ru-RU" sz="2000" b="1" dirty="0" smtClean="0">
                <a:latin typeface="Monotype Corsiva" pitchFamily="66" charset="0"/>
              </a:rPr>
              <a:t> калина </a:t>
            </a:r>
            <a:r>
              <a:rPr lang="ru-RU" sz="2000" b="1" dirty="0" err="1" smtClean="0">
                <a:latin typeface="Monotype Corsiva" pitchFamily="66" charset="0"/>
              </a:rPr>
              <a:t>шанувалася</a:t>
            </a:r>
            <a:r>
              <a:rPr lang="ru-RU" sz="2000" b="1" dirty="0" smtClean="0">
                <a:latin typeface="Monotype Corsiva" pitchFamily="66" charset="0"/>
              </a:rPr>
              <a:t> як символ </a:t>
            </a:r>
            <a:r>
              <a:rPr lang="ru-RU" sz="2000" b="1" dirty="0" err="1" smtClean="0">
                <a:latin typeface="Monotype Corsiva" pitchFamily="66" charset="0"/>
              </a:rPr>
              <a:t>вогненної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трійці</a:t>
            </a:r>
            <a:r>
              <a:rPr lang="ru-RU" sz="2000" b="1" dirty="0" smtClean="0">
                <a:latin typeface="Monotype Corsiva" pitchFamily="66" charset="0"/>
              </a:rPr>
              <a:t> - </a:t>
            </a:r>
            <a:r>
              <a:rPr lang="ru-RU" sz="2000" b="1" dirty="0" err="1" smtClean="0">
                <a:latin typeface="Monotype Corsiva" pitchFamily="66" charset="0"/>
              </a:rPr>
              <a:t>Сонця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Місяця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зірок</a:t>
            </a:r>
            <a:r>
              <a:rPr lang="ru-RU" sz="2000" b="1" dirty="0" smtClean="0">
                <a:latin typeface="Monotype Corsiva" pitchFamily="66" charset="0"/>
              </a:rPr>
              <a:t>. Основою орнаменту </a:t>
            </a:r>
            <a:r>
              <a:rPr lang="ru-RU" sz="2000" b="1" dirty="0" err="1" smtClean="0">
                <a:latin typeface="Monotype Corsiva" pitchFamily="66" charset="0"/>
              </a:rPr>
              <a:t>з</a:t>
            </a:r>
            <a:r>
              <a:rPr lang="ru-RU" sz="2000" b="1" dirty="0" smtClean="0">
                <a:latin typeface="Monotype Corsiva" pitchFamily="66" charset="0"/>
              </a:rPr>
              <a:t> калиною </a:t>
            </a:r>
            <a:r>
              <a:rPr lang="ru-RU" sz="2000" b="1" dirty="0" err="1" smtClean="0">
                <a:latin typeface="Monotype Corsiva" pitchFamily="66" charset="0"/>
              </a:rPr>
              <a:t>є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яскраві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червоні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ягоди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що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нагадують</a:t>
            </a:r>
            <a:r>
              <a:rPr lang="ru-RU" sz="2000" b="1" dirty="0" smtClean="0">
                <a:latin typeface="Monotype Corsiva" pitchFamily="66" charset="0"/>
              </a:rPr>
              <a:t> кров, яка </a:t>
            </a:r>
            <a:r>
              <a:rPr lang="ru-RU" sz="2000" b="1" dirty="0" err="1" smtClean="0">
                <a:latin typeface="Monotype Corsiva" pitchFamily="66" charset="0"/>
              </a:rPr>
              <a:t>символізує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безсмертя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українського</a:t>
            </a:r>
            <a:r>
              <a:rPr lang="ru-RU" sz="2000" b="1" dirty="0" smtClean="0">
                <a:latin typeface="Monotype Corsiva" pitchFamily="66" charset="0"/>
              </a:rPr>
              <a:t> роду.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Часто </a:t>
            </a:r>
            <a:r>
              <a:rPr lang="ru-RU" sz="2000" b="1" dirty="0" smtClean="0">
                <a:latin typeface="Monotype Corsiva" pitchFamily="66" charset="0"/>
              </a:rPr>
              <a:t>в </a:t>
            </a:r>
            <a:r>
              <a:rPr lang="ru-RU" sz="2000" b="1" dirty="0" err="1" smtClean="0">
                <a:latin typeface="Monotype Corsiva" pitchFamily="66" charset="0"/>
              </a:rPr>
              <a:t>українських</a:t>
            </a:r>
            <a:r>
              <a:rPr lang="ru-RU" sz="2000" b="1" dirty="0" smtClean="0">
                <a:latin typeface="Monotype Corsiva" pitchFamily="66" charset="0"/>
              </a:rPr>
              <a:t> орнаментах </a:t>
            </a:r>
            <a:r>
              <a:rPr lang="ru-RU" sz="2000" b="1" dirty="0" err="1" smtClean="0">
                <a:latin typeface="Monotype Corsiva" pitchFamily="66" charset="0"/>
              </a:rPr>
              <a:t>зустрічається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поєднання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елементів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калини</a:t>
            </a:r>
            <a:r>
              <a:rPr lang="ru-RU" sz="2000" b="1" dirty="0" smtClean="0">
                <a:latin typeface="Monotype Corsiva" pitchFamily="66" charset="0"/>
              </a:rPr>
              <a:t> та дуба. </a:t>
            </a:r>
            <a:r>
              <a:rPr lang="ru-RU" sz="2000" b="1" dirty="0" err="1" smtClean="0">
                <a:latin typeface="Monotype Corsiva" pitchFamily="66" charset="0"/>
              </a:rPr>
              <a:t>Такий</a:t>
            </a:r>
            <a:r>
              <a:rPr lang="ru-RU" sz="2000" b="1" dirty="0" smtClean="0">
                <a:latin typeface="Monotype Corsiva" pitchFamily="66" charset="0"/>
              </a:rPr>
              <a:t> орнамент </a:t>
            </a:r>
            <a:r>
              <a:rPr lang="ru-RU" sz="2000" b="1" dirty="0" err="1" smtClean="0">
                <a:latin typeface="Monotype Corsiva" pitchFamily="66" charset="0"/>
              </a:rPr>
              <a:t>надає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людині</a:t>
            </a:r>
            <a:r>
              <a:rPr lang="ru-RU" sz="2000" b="1" dirty="0" smtClean="0">
                <a:latin typeface="Monotype Corsiva" pitchFamily="66" charset="0"/>
              </a:rPr>
              <a:t> красу, </a:t>
            </a:r>
            <a:r>
              <a:rPr lang="ru-RU" sz="2000" b="1" dirty="0" err="1" smtClean="0">
                <a:latin typeface="Monotype Corsiva" pitchFamily="66" charset="0"/>
              </a:rPr>
              <a:t>здоров'я</a:t>
            </a:r>
            <a:r>
              <a:rPr lang="ru-RU" sz="2000" b="1" dirty="0" smtClean="0">
                <a:latin typeface="Monotype Corsiva" pitchFamily="66" charset="0"/>
              </a:rPr>
              <a:t>, силу, </a:t>
            </a:r>
            <a:r>
              <a:rPr lang="ru-RU" sz="2000" b="1" dirty="0" err="1" smtClean="0">
                <a:latin typeface="Monotype Corsiva" pitchFamily="66" charset="0"/>
              </a:rPr>
              <a:t>він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застосовувався</a:t>
            </a:r>
            <a:r>
              <a:rPr lang="ru-RU" sz="2000" b="1" dirty="0" smtClean="0">
                <a:latin typeface="Monotype Corsiva" pitchFamily="66" charset="0"/>
              </a:rPr>
              <a:t> на </a:t>
            </a:r>
            <a:r>
              <a:rPr lang="ru-RU" sz="2000" b="1" dirty="0" err="1" smtClean="0">
                <a:latin typeface="Monotype Corsiva" pitchFamily="66" charset="0"/>
              </a:rPr>
              <a:t>вишиванках</a:t>
            </a:r>
            <a:r>
              <a:rPr lang="ru-RU" sz="2000" b="1" dirty="0" smtClean="0">
                <a:latin typeface="Monotype Corsiva" pitchFamily="66" charset="0"/>
              </a:rPr>
              <a:t> для </a:t>
            </a:r>
            <a:r>
              <a:rPr lang="ru-RU" sz="2000" b="1" dirty="0" err="1" smtClean="0">
                <a:latin typeface="Monotype Corsiva" pitchFamily="66" charset="0"/>
              </a:rPr>
              <a:t>молодих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хлопців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символізуючи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життєву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енергію</a:t>
            </a:r>
            <a:r>
              <a:rPr lang="ru-RU" sz="2000" b="1" dirty="0" smtClean="0">
                <a:latin typeface="Monotype Corsiva" pitchFamily="66" charset="0"/>
              </a:rPr>
              <a:t> роду.</a:t>
            </a:r>
            <a:r>
              <a:rPr lang="ru-RU" sz="11500" b="1" dirty="0" smtClean="0">
                <a:latin typeface="Monotype Corsiva" pitchFamily="66" charset="0"/>
              </a:rPr>
              <a:t/>
            </a:r>
            <a:br>
              <a:rPr lang="ru-RU" sz="11500" b="1" dirty="0" smtClean="0">
                <a:latin typeface="Monotype Corsiva" pitchFamily="66" charset="0"/>
              </a:rPr>
            </a:br>
            <a:r>
              <a:rPr lang="ru-RU" sz="11500" b="1" dirty="0" smtClean="0">
                <a:latin typeface="Monotype Corsiva" pitchFamily="66" charset="0"/>
              </a:rPr>
              <a:t> </a:t>
            </a:r>
            <a:r>
              <a:rPr lang="ru-RU" sz="11500" dirty="0" smtClean="0"/>
              <a:t/>
            </a:r>
            <a:br>
              <a:rPr lang="ru-RU" sz="11500" dirty="0" smtClean="0"/>
            </a:br>
            <a:endParaRPr lang="ru-RU" sz="11500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pic>
        <p:nvPicPr>
          <p:cNvPr id="2050" name="Picture 2" descr="C:\Documents and Settings\Яна\Мои документы\Bluetooth Exchange Folder\v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816424" cy="2015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66429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3600" dirty="0" err="1" smtClean="0">
                <a:latin typeface="Monotype Corsiva" pitchFamily="66" charset="0"/>
              </a:rPr>
              <a:t>Квітучі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маки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2700" dirty="0" smtClean="0">
                <a:latin typeface="Monotype Corsiva" pitchFamily="66" charset="0"/>
              </a:rPr>
              <a:t>Мак </a:t>
            </a:r>
            <a:r>
              <a:rPr lang="ru-RU" sz="2700" dirty="0" err="1" smtClean="0">
                <a:latin typeface="Monotype Corsiva" pitchFamily="66" charset="0"/>
              </a:rPr>
              <a:t>вважається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надійним</a:t>
            </a:r>
            <a:r>
              <a:rPr lang="ru-RU" sz="2700" dirty="0" smtClean="0">
                <a:latin typeface="Monotype Corsiva" pitchFamily="66" charset="0"/>
              </a:rPr>
              <a:t> оберегом, </a:t>
            </a:r>
            <a:r>
              <a:rPr lang="ru-RU" sz="2700" dirty="0" err="1" smtClean="0">
                <a:latin typeface="Monotype Corsiva" pitchFamily="66" charset="0"/>
              </a:rPr>
              <a:t>що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захищає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від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негативних</a:t>
            </a:r>
            <a:r>
              <a:rPr lang="ru-RU" sz="2700" dirty="0" smtClean="0">
                <a:latin typeface="Monotype Corsiva" pitchFamily="66" charset="0"/>
              </a:rPr>
              <a:t> сил </a:t>
            </a:r>
            <a:r>
              <a:rPr lang="ru-RU" sz="2700" dirty="0" err="1" smtClean="0">
                <a:latin typeface="Monotype Corsiva" pitchFamily="66" charset="0"/>
              </a:rPr>
              <a:t>і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пристріту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сім'ю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і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домашнє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господарство</a:t>
            </a:r>
            <a:r>
              <a:rPr lang="ru-RU" sz="2700" dirty="0" smtClean="0">
                <a:latin typeface="Monotype Corsiva" pitchFamily="66" charset="0"/>
              </a:rPr>
              <a:t>. </a:t>
            </a:r>
            <a:r>
              <a:rPr lang="ru-RU" sz="2700" dirty="0" err="1" smtClean="0">
                <a:latin typeface="Monotype Corsiva" pitchFamily="66" charset="0"/>
              </a:rPr>
              <a:t>Червоний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колір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його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квіток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означає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пам'ять</a:t>
            </a:r>
            <a:r>
              <a:rPr lang="ru-RU" sz="2700" dirty="0" smtClean="0">
                <a:latin typeface="Monotype Corsiva" pitchFamily="66" charset="0"/>
              </a:rPr>
              <a:t> про </a:t>
            </a:r>
            <a:r>
              <a:rPr lang="ru-RU" sz="2700" dirty="0" err="1" smtClean="0">
                <a:latin typeface="Monotype Corsiva" pitchFamily="66" charset="0"/>
              </a:rPr>
              <a:t>загиблих</a:t>
            </a:r>
            <a:r>
              <a:rPr lang="ru-RU" sz="2700" dirty="0" smtClean="0">
                <a:latin typeface="Monotype Corsiva" pitchFamily="66" charset="0"/>
              </a:rPr>
              <a:t> у боях </a:t>
            </a:r>
            <a:r>
              <a:rPr lang="ru-RU" sz="2700" dirty="0" err="1" smtClean="0">
                <a:latin typeface="Monotype Corsiva" pitchFamily="66" charset="0"/>
              </a:rPr>
              <a:t>родичів</a:t>
            </a:r>
            <a:r>
              <a:rPr lang="ru-RU" sz="2700" dirty="0" smtClean="0">
                <a:latin typeface="Monotype Corsiva" pitchFamily="66" charset="0"/>
              </a:rPr>
              <a:t>. Орнамент </a:t>
            </a:r>
            <a:r>
              <a:rPr lang="ru-RU" sz="2700" dirty="0" err="1" smtClean="0">
                <a:latin typeface="Monotype Corsiva" pitchFamily="66" charset="0"/>
              </a:rPr>
              <a:t>з</a:t>
            </a:r>
            <a:r>
              <a:rPr lang="ru-RU" sz="2700" dirty="0" smtClean="0">
                <a:latin typeface="Monotype Corsiva" pitchFamily="66" charset="0"/>
              </a:rPr>
              <a:t> маками на </a:t>
            </a:r>
            <a:r>
              <a:rPr lang="ru-RU" sz="2700" dirty="0" err="1" smtClean="0">
                <a:latin typeface="Monotype Corsiva" pitchFamily="66" charset="0"/>
              </a:rPr>
              <a:t>вишиванці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молодої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дівчини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може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означати</a:t>
            </a:r>
            <a:r>
              <a:rPr lang="ru-RU" sz="2700" dirty="0" smtClean="0">
                <a:latin typeface="Monotype Corsiva" pitchFamily="66" charset="0"/>
              </a:rPr>
              <a:t>, </a:t>
            </a:r>
            <a:r>
              <a:rPr lang="ru-RU" sz="2700" dirty="0" err="1" smtClean="0">
                <a:latin typeface="Monotype Corsiva" pitchFamily="66" charset="0"/>
              </a:rPr>
              <a:t>що</a:t>
            </a:r>
            <a:r>
              <a:rPr lang="ru-RU" sz="2700" dirty="0" smtClean="0">
                <a:latin typeface="Monotype Corsiva" pitchFamily="66" charset="0"/>
              </a:rPr>
              <a:t> в </a:t>
            </a:r>
            <a:r>
              <a:rPr lang="ru-RU" sz="2700" dirty="0" err="1" smtClean="0">
                <a:latin typeface="Monotype Corsiva" pitchFamily="66" charset="0"/>
              </a:rPr>
              <a:t>її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родині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є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загиблий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воїн</a:t>
            </a:r>
            <a:r>
              <a:rPr lang="ru-RU" sz="2700" dirty="0" smtClean="0">
                <a:latin typeface="Monotype Corsiva" pitchFamily="66" charset="0"/>
              </a:rPr>
              <a:t>, </a:t>
            </a:r>
            <a:r>
              <a:rPr lang="ru-RU" sz="2700" dirty="0" err="1" smtClean="0">
                <a:latin typeface="Monotype Corsiva" pitchFamily="66" charset="0"/>
              </a:rPr>
              <a:t>пам'ять</a:t>
            </a:r>
            <a:r>
              <a:rPr lang="ru-RU" sz="2700" dirty="0" smtClean="0">
                <a:latin typeface="Monotype Corsiva" pitchFamily="66" charset="0"/>
              </a:rPr>
              <a:t> про </a:t>
            </a:r>
            <a:r>
              <a:rPr lang="ru-RU" sz="2700" dirty="0" err="1" smtClean="0">
                <a:latin typeface="Monotype Corsiva" pitchFamily="66" charset="0"/>
              </a:rPr>
              <a:t>якого</a:t>
            </a:r>
            <a:r>
              <a:rPr lang="ru-RU" sz="2700" dirty="0" smtClean="0">
                <a:latin typeface="Monotype Corsiva" pitchFamily="66" charset="0"/>
              </a:rPr>
              <a:t> вона </a:t>
            </a:r>
            <a:r>
              <a:rPr lang="ru-RU" sz="2700" dirty="0" err="1" smtClean="0">
                <a:latin typeface="Monotype Corsiva" pitchFamily="66" charset="0"/>
              </a:rPr>
              <a:t>обіцяє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зберігати</a:t>
            </a:r>
            <a:r>
              <a:rPr lang="ru-RU" sz="2700" dirty="0" smtClean="0">
                <a:latin typeface="Monotype Corsiva" pitchFamily="66" charset="0"/>
              </a:rPr>
              <a:t> </a:t>
            </a:r>
            <a:r>
              <a:rPr lang="ru-RU" sz="2700" dirty="0" err="1" smtClean="0">
                <a:latin typeface="Monotype Corsiva" pitchFamily="66" charset="0"/>
              </a:rPr>
              <a:t>вічно</a:t>
            </a:r>
            <a:r>
              <a:rPr lang="ru-RU" sz="2700" dirty="0" smtClean="0">
                <a:latin typeface="Monotype Corsiva" pitchFamily="66" charset="0"/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pic>
        <p:nvPicPr>
          <p:cNvPr id="3075" name="Picture 3" descr="C:\Documents and Settings\Яна\Мои документы\Bluetooth Exchange Folder\v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662473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6642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88031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Грона</a:t>
            </a:r>
            <a:r>
              <a:rPr lang="ru-RU" dirty="0" smtClean="0">
                <a:latin typeface="Monotype Corsiva" pitchFamily="66" charset="0"/>
              </a:rPr>
              <a:t> винограду на </a:t>
            </a:r>
            <a:r>
              <a:rPr lang="ru-RU" dirty="0" err="1" smtClean="0">
                <a:latin typeface="Monotype Corsiva" pitchFamily="66" charset="0"/>
              </a:rPr>
              <a:t>лозі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листям</a:t>
            </a:r>
            <a:r>
              <a:rPr lang="ru-RU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Такий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орнамент </a:t>
            </a:r>
            <a:r>
              <a:rPr lang="ru-RU" dirty="0" err="1" smtClean="0">
                <a:latin typeface="Monotype Corsiva" pitchFamily="66" charset="0"/>
              </a:rPr>
              <a:t>дуже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популярний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вишивках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північній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центральній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Україні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Він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більше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властивий</a:t>
            </a:r>
            <a:r>
              <a:rPr lang="ru-RU" dirty="0" smtClean="0">
                <a:latin typeface="Monotype Corsiva" pitchFamily="66" charset="0"/>
              </a:rPr>
              <a:t> рушникам, </a:t>
            </a:r>
            <a:r>
              <a:rPr lang="ru-RU" dirty="0" err="1" smtClean="0">
                <a:latin typeface="Monotype Corsiva" pitchFamily="66" charset="0"/>
              </a:rPr>
              <a:t>але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нерідко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зустрічається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вишиванках</a:t>
            </a:r>
            <a:r>
              <a:rPr lang="ru-RU" dirty="0" smtClean="0">
                <a:latin typeface="Monotype Corsiva" pitchFamily="66" charset="0"/>
              </a:rPr>
              <a:t>. Символ винограду </a:t>
            </a:r>
            <a:r>
              <a:rPr lang="ru-RU" dirty="0" err="1" smtClean="0">
                <a:latin typeface="Monotype Corsiva" pitchFamily="66" charset="0"/>
              </a:rPr>
              <a:t>позначає</a:t>
            </a:r>
            <a:r>
              <a:rPr lang="ru-RU" dirty="0" smtClean="0">
                <a:latin typeface="Monotype Corsiva" pitchFamily="66" charset="0"/>
              </a:rPr>
              <a:t> красу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радість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сімейного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життя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щастя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її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поповнення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Documents and Settings\Яна\Мои документы\Bluetooth Exchange Folder\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70170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6642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4563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100" dirty="0" err="1" smtClean="0">
                <a:latin typeface="Monotype Corsiva" pitchFamily="66" charset="0"/>
              </a:rPr>
              <a:t>Мальви</a:t>
            </a:r>
            <a:r>
              <a:rPr lang="ru-RU" sz="5100" dirty="0" smtClean="0">
                <a:latin typeface="Monotype Corsiva" pitchFamily="66" charset="0"/>
              </a:rPr>
              <a:t>  </a:t>
            </a:r>
          </a:p>
          <a:p>
            <a:pPr algn="ctr">
              <a:buNone/>
            </a:pPr>
            <a:r>
              <a:rPr lang="ru-RU" sz="5100" dirty="0" err="1" smtClean="0">
                <a:latin typeface="Monotype Corsiva" pitchFamily="66" charset="0"/>
              </a:rPr>
              <a:t>Українські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сільські</a:t>
            </a:r>
            <a:r>
              <a:rPr lang="ru-RU" sz="5100" dirty="0" smtClean="0">
                <a:latin typeface="Monotype Corsiva" pitchFamily="66" charset="0"/>
              </a:rPr>
              <a:t> дворики </a:t>
            </a:r>
            <a:r>
              <a:rPr lang="ru-RU" sz="5100" dirty="0" err="1" smtClean="0">
                <a:latin typeface="Monotype Corsiva" pitchFamily="66" charset="0"/>
              </a:rPr>
              <a:t>вже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кілька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століть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рясніють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різнобарвними</a:t>
            </a:r>
            <a:r>
              <a:rPr lang="ru-RU" sz="5100" dirty="0" smtClean="0">
                <a:latin typeface="Monotype Corsiva" pitchFamily="66" charset="0"/>
              </a:rPr>
              <a:t> мальвами. </a:t>
            </a:r>
            <a:r>
              <a:rPr lang="ru-RU" sz="5100" dirty="0" err="1" smtClean="0">
                <a:latin typeface="Monotype Corsiva" pitchFamily="66" charset="0"/>
              </a:rPr>
              <a:t>Однак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ці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квіти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прикрашають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український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побут</a:t>
            </a:r>
            <a:r>
              <a:rPr lang="ru-RU" sz="5100" dirty="0" smtClean="0">
                <a:latin typeface="Monotype Corsiva" pitchFamily="66" charset="0"/>
              </a:rPr>
              <a:t> не так давно, </a:t>
            </a:r>
            <a:r>
              <a:rPr lang="ru-RU" sz="5100" dirty="0" err="1" smtClean="0">
                <a:latin typeface="Monotype Corsiva" pitchFamily="66" charset="0"/>
              </a:rPr>
              <a:t>щоб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потрапити</a:t>
            </a:r>
            <a:r>
              <a:rPr lang="ru-RU" sz="5100" dirty="0" smtClean="0">
                <a:latin typeface="Monotype Corsiva" pitchFamily="66" charset="0"/>
              </a:rPr>
              <a:t> в </a:t>
            </a:r>
            <a:r>
              <a:rPr lang="ru-RU" sz="5100" dirty="0" err="1" smtClean="0">
                <a:latin typeface="Monotype Corsiva" pitchFamily="66" charset="0"/>
              </a:rPr>
              <a:t>давню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символіку</a:t>
            </a:r>
            <a:r>
              <a:rPr lang="ru-RU" sz="5100" dirty="0" smtClean="0">
                <a:latin typeface="Monotype Corsiva" pitchFamily="66" charset="0"/>
              </a:rPr>
              <a:t>. </a:t>
            </a:r>
            <a:r>
              <a:rPr lang="ru-RU" sz="5100" dirty="0" err="1" smtClean="0">
                <a:latin typeface="Monotype Corsiva" pitchFamily="66" charset="0"/>
              </a:rPr>
              <a:t>Деякі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дослідники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орнаментів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українських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вишивок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вважають</a:t>
            </a:r>
            <a:r>
              <a:rPr lang="ru-RU" sz="5100" dirty="0" smtClean="0">
                <a:latin typeface="Monotype Corsiva" pitchFamily="66" charset="0"/>
              </a:rPr>
              <a:t>, </a:t>
            </a:r>
            <a:r>
              <a:rPr lang="ru-RU" sz="5100" dirty="0" err="1" smtClean="0">
                <a:latin typeface="Monotype Corsiva" pitchFamily="66" charset="0"/>
              </a:rPr>
              <a:t>що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цей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квітковий</a:t>
            </a:r>
            <a:r>
              <a:rPr lang="ru-RU" sz="5100" dirty="0" smtClean="0">
                <a:latin typeface="Monotype Corsiva" pitchFamily="66" charset="0"/>
              </a:rPr>
              <a:t> мотив </a:t>
            </a:r>
            <a:r>
              <a:rPr lang="ru-RU" sz="5100" dirty="0" err="1" smtClean="0">
                <a:latin typeface="Monotype Corsiva" pitchFamily="66" charset="0"/>
              </a:rPr>
              <a:t>порівняно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недавній</a:t>
            </a:r>
            <a:r>
              <a:rPr lang="ru-RU" sz="5100" dirty="0" smtClean="0">
                <a:latin typeface="Monotype Corsiva" pitchFamily="66" charset="0"/>
              </a:rPr>
              <a:t>, тому </a:t>
            </a:r>
            <a:r>
              <a:rPr lang="ru-RU" sz="5100" dirty="0" err="1" smtClean="0">
                <a:latin typeface="Monotype Corsiva" pitchFamily="66" charset="0"/>
              </a:rPr>
              <a:t>ніяка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символіка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йому</a:t>
            </a:r>
            <a:r>
              <a:rPr lang="ru-RU" sz="5100" dirty="0" smtClean="0">
                <a:latin typeface="Monotype Corsiva" pitchFamily="66" charset="0"/>
              </a:rPr>
              <a:t> не </a:t>
            </a:r>
            <a:r>
              <a:rPr lang="ru-RU" sz="5100" dirty="0" err="1" smtClean="0">
                <a:latin typeface="Monotype Corsiva" pitchFamily="66" charset="0"/>
              </a:rPr>
              <a:t>притаманна</a:t>
            </a:r>
            <a:r>
              <a:rPr lang="ru-RU" sz="5100" dirty="0" smtClean="0">
                <a:latin typeface="Monotype Corsiva" pitchFamily="66" charset="0"/>
              </a:rPr>
              <a:t>, а </a:t>
            </a:r>
            <a:r>
              <a:rPr lang="ru-RU" sz="5100" dirty="0" err="1" smtClean="0">
                <a:latin typeface="Monotype Corsiva" pitchFamily="66" charset="0"/>
              </a:rPr>
              <a:t>вишивається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він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тільки</a:t>
            </a:r>
            <a:r>
              <a:rPr lang="ru-RU" sz="5100" dirty="0" smtClean="0">
                <a:latin typeface="Monotype Corsiva" pitchFamily="66" charset="0"/>
              </a:rPr>
              <a:t> в </a:t>
            </a:r>
            <a:r>
              <a:rPr lang="ru-RU" sz="5100" dirty="0" err="1" smtClean="0">
                <a:latin typeface="Monotype Corsiva" pitchFamily="66" charset="0"/>
              </a:rPr>
              <a:t>декоративних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цілях</a:t>
            </a:r>
            <a:r>
              <a:rPr lang="ru-RU" sz="5100" dirty="0" smtClean="0">
                <a:latin typeface="Monotype Corsiva" pitchFamily="66" charset="0"/>
              </a:rPr>
              <a:t>. </a:t>
            </a:r>
            <a:r>
              <a:rPr lang="ru-RU" sz="5100" dirty="0" err="1" smtClean="0">
                <a:latin typeface="Monotype Corsiva" pitchFamily="66" charset="0"/>
              </a:rPr>
              <a:t>Орнаменти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з</a:t>
            </a:r>
            <a:r>
              <a:rPr lang="ru-RU" sz="5100" dirty="0" smtClean="0">
                <a:latin typeface="Monotype Corsiva" pitchFamily="66" charset="0"/>
              </a:rPr>
              <a:t> мальвами </a:t>
            </a:r>
            <a:r>
              <a:rPr lang="ru-RU" sz="5100" dirty="0" err="1" smtClean="0">
                <a:latin typeface="Monotype Corsiva" pitchFamily="66" charset="0"/>
              </a:rPr>
              <a:t>вишивають</a:t>
            </a:r>
            <a:r>
              <a:rPr lang="ru-RU" sz="5100" dirty="0" smtClean="0">
                <a:latin typeface="Monotype Corsiva" pitchFamily="66" charset="0"/>
              </a:rPr>
              <a:t> так само, як </a:t>
            </a:r>
            <a:r>
              <a:rPr lang="ru-RU" sz="5100" dirty="0" err="1" smtClean="0">
                <a:latin typeface="Monotype Corsiva" pitchFamily="66" charset="0"/>
              </a:rPr>
              <a:t>і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інші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квіткові</a:t>
            </a:r>
            <a:r>
              <a:rPr lang="ru-RU" sz="5100" dirty="0" smtClean="0">
                <a:latin typeface="Monotype Corsiva" pitchFamily="66" charset="0"/>
              </a:rPr>
              <a:t> орнаменти, </a:t>
            </a:r>
            <a:r>
              <a:rPr lang="ru-RU" sz="5100" dirty="0" err="1" smtClean="0">
                <a:latin typeface="Monotype Corsiva" pitchFamily="66" charset="0"/>
              </a:rPr>
              <a:t>тобто</a:t>
            </a:r>
            <a:r>
              <a:rPr lang="ru-RU" sz="5100" dirty="0" smtClean="0">
                <a:latin typeface="Monotype Corsiva" pitchFamily="66" charset="0"/>
              </a:rPr>
              <a:t> у </a:t>
            </a:r>
            <a:r>
              <a:rPr lang="ru-RU" sz="5100" dirty="0" err="1" smtClean="0">
                <a:latin typeface="Monotype Corsiva" pitchFamily="66" charset="0"/>
              </a:rPr>
              <a:t>вигляді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нескінченного</a:t>
            </a:r>
            <a:r>
              <a:rPr lang="ru-RU" sz="5100" dirty="0" smtClean="0">
                <a:latin typeface="Monotype Corsiva" pitchFamily="66" charset="0"/>
              </a:rPr>
              <a:t> замкнутого </a:t>
            </a:r>
            <a:r>
              <a:rPr lang="ru-RU" sz="5100" dirty="0" err="1" smtClean="0">
                <a:latin typeface="Monotype Corsiva" pitchFamily="66" charset="0"/>
              </a:rPr>
              <a:t>вінка</a:t>
            </a:r>
            <a:r>
              <a:rPr lang="ru-RU" sz="5100" dirty="0" smtClean="0">
                <a:latin typeface="Monotype Corsiva" pitchFamily="66" charset="0"/>
              </a:rPr>
              <a:t>, </a:t>
            </a:r>
            <a:r>
              <a:rPr lang="ru-RU" sz="5100" dirty="0" err="1" smtClean="0">
                <a:latin typeface="Monotype Corsiva" pitchFamily="66" charset="0"/>
              </a:rPr>
              <a:t>що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означає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постійне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переродження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і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оновлення</a:t>
            </a:r>
            <a:r>
              <a:rPr lang="ru-RU" sz="5100" dirty="0" smtClean="0">
                <a:latin typeface="Monotype Corsiva" pitchFamily="66" charset="0"/>
              </a:rPr>
              <a:t> </a:t>
            </a:r>
            <a:r>
              <a:rPr lang="ru-RU" sz="5100" dirty="0" err="1" smtClean="0">
                <a:latin typeface="Monotype Corsiva" pitchFamily="66" charset="0"/>
              </a:rPr>
              <a:t>життя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5123" name="Picture 3" descr="C:\Documents and Settings\Яна\Мои документы\Bluetooth Exchange Folder\v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5657850" cy="2426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6642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843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</a:t>
            </a:r>
            <a:r>
              <a:rPr lang="ru-RU" dirty="0" err="1" smtClean="0">
                <a:latin typeface="Monotype Corsiva" pitchFamily="66" charset="0"/>
              </a:rPr>
              <a:t>Берегиня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  <a:r>
              <a:rPr lang="ru-RU" dirty="0" smtClean="0">
                <a:latin typeface="Monotype Corsiva" pitchFamily="66" charset="0"/>
              </a:rPr>
              <a:t>    Один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найважливіших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орнаментів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вишивках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українського</a:t>
            </a:r>
            <a:r>
              <a:rPr lang="ru-RU" dirty="0" smtClean="0">
                <a:latin typeface="Monotype Corsiva" pitchFamily="66" charset="0"/>
              </a:rPr>
              <a:t> народу, </a:t>
            </a:r>
            <a:r>
              <a:rPr lang="ru-RU" dirty="0" err="1" smtClean="0">
                <a:latin typeface="Monotype Corsiva" pitchFamily="66" charset="0"/>
              </a:rPr>
              <a:t>присутній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майже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всіх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обрядових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вишиванках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рушниках. </a:t>
            </a:r>
            <a:r>
              <a:rPr lang="ru-RU" dirty="0" err="1" smtClean="0">
                <a:latin typeface="Monotype Corsiva" pitchFamily="66" charset="0"/>
              </a:rPr>
              <a:t>Він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зображується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квітучим</a:t>
            </a:r>
            <a:r>
              <a:rPr lang="ru-RU" dirty="0" smtClean="0">
                <a:latin typeface="Monotype Corsiva" pitchFamily="66" charset="0"/>
              </a:rPr>
              <a:t> деревом, </a:t>
            </a:r>
            <a:r>
              <a:rPr lang="ru-RU" dirty="0" err="1" smtClean="0">
                <a:latin typeface="Monotype Corsiva" pitchFamily="66" charset="0"/>
              </a:rPr>
              <a:t>що</a:t>
            </a:r>
            <a:r>
              <a:rPr lang="ru-RU" dirty="0" smtClean="0">
                <a:latin typeface="Monotype Corsiva" pitchFamily="66" charset="0"/>
              </a:rPr>
              <a:t> росте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вазона, тому </a:t>
            </a:r>
            <a:r>
              <a:rPr lang="ru-RU" dirty="0" err="1" smtClean="0">
                <a:latin typeface="Monotype Corsiva" pitchFamily="66" charset="0"/>
              </a:rPr>
              <a:t>його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називають</a:t>
            </a:r>
            <a:r>
              <a:rPr lang="ru-RU" dirty="0" smtClean="0">
                <a:latin typeface="Monotype Corsiva" pitchFamily="66" charset="0"/>
              </a:rPr>
              <a:t> Деревом </a:t>
            </a:r>
            <a:r>
              <a:rPr lang="ru-RU" dirty="0" err="1" smtClean="0">
                <a:latin typeface="Monotype Corsiva" pitchFamily="66" charset="0"/>
              </a:rPr>
              <a:t>Життя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Символізує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єдність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взаємозв'язок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всіх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проявів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життя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Землі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5" name="Picture 3" descr="C:\Documents and Settings\Яна\Мои документы\Bluetooth Exchange Folder\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437113"/>
            <a:ext cx="4762500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6642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2" y="5857891"/>
            <a:ext cx="9143998" cy="1000110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4" name="Группа 19"/>
          <p:cNvGrpSpPr/>
          <p:nvPr/>
        </p:nvGrpSpPr>
        <p:grpSpPr>
          <a:xfrm>
            <a:off x="0" y="0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2403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</a:t>
            </a:r>
            <a:r>
              <a:rPr lang="ru-RU" dirty="0" err="1" smtClean="0">
                <a:latin typeface="Monotype Corsiva" pitchFamily="66" charset="0"/>
              </a:rPr>
              <a:t>Квіти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лілії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бутонами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листям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</a:t>
            </a:r>
            <a:r>
              <a:rPr lang="ru-RU" dirty="0" err="1" smtClean="0">
                <a:latin typeface="Monotype Corsiva" pitchFamily="66" charset="0"/>
              </a:rPr>
              <a:t>Орнаменти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ліліями</a:t>
            </a:r>
            <a:r>
              <a:rPr lang="ru-RU" dirty="0" smtClean="0">
                <a:latin typeface="Monotype Corsiva" pitchFamily="66" charset="0"/>
              </a:rPr>
              <a:t> за </a:t>
            </a:r>
            <a:r>
              <a:rPr lang="ru-RU" dirty="0" err="1" smtClean="0">
                <a:latin typeface="Monotype Corsiva" pitchFamily="66" charset="0"/>
              </a:rPr>
              <a:t>своїм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символічним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значенням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дуже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багатогранні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Лілії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символізують</a:t>
            </a:r>
            <a:r>
              <a:rPr lang="ru-RU" dirty="0" smtClean="0">
                <a:latin typeface="Monotype Corsiva" pitchFamily="66" charset="0"/>
              </a:rPr>
              <a:t> чистоту, </a:t>
            </a:r>
            <a:r>
              <a:rPr lang="ru-RU" dirty="0" err="1" smtClean="0">
                <a:latin typeface="Monotype Corsiva" pitchFamily="66" charset="0"/>
              </a:rPr>
              <a:t>непорочність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дівочу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чарівність</a:t>
            </a:r>
            <a:r>
              <a:rPr lang="ru-RU" dirty="0" smtClean="0">
                <a:latin typeface="Monotype Corsiva" pitchFamily="66" charset="0"/>
              </a:rPr>
              <a:t>. Схема орнаменту </a:t>
            </a:r>
            <a:r>
              <a:rPr lang="ru-RU" dirty="0" err="1" smtClean="0">
                <a:latin typeface="Monotype Corsiva" pitchFamily="66" charset="0"/>
              </a:rPr>
              <a:t>складається</a:t>
            </a:r>
            <a:r>
              <a:rPr lang="ru-RU" dirty="0" smtClean="0">
                <a:latin typeface="Monotype Corsiva" pitchFamily="66" charset="0"/>
              </a:rPr>
              <a:t> так, </a:t>
            </a:r>
            <a:r>
              <a:rPr lang="ru-RU" dirty="0" err="1" smtClean="0">
                <a:latin typeface="Monotype Corsiva" pitchFamily="66" charset="0"/>
              </a:rPr>
              <a:t>що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ньому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проглядаються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фігурки</a:t>
            </a:r>
            <a:r>
              <a:rPr lang="ru-RU" dirty="0" smtClean="0">
                <a:latin typeface="Monotype Corsiva" pitchFamily="66" charset="0"/>
              </a:rPr>
              <a:t> пари </a:t>
            </a:r>
            <a:r>
              <a:rPr lang="ru-RU" dirty="0" err="1" smtClean="0">
                <a:latin typeface="Monotype Corsiva" pitchFamily="66" charset="0"/>
              </a:rPr>
              <a:t>лебедів</a:t>
            </a:r>
            <a:r>
              <a:rPr lang="ru-RU" dirty="0" smtClean="0">
                <a:latin typeface="Monotype Corsiva" pitchFamily="66" charset="0"/>
              </a:rPr>
              <a:t> - </a:t>
            </a:r>
            <a:r>
              <a:rPr lang="ru-RU" dirty="0" err="1" smtClean="0">
                <a:latin typeface="Monotype Corsiva" pitchFamily="66" charset="0"/>
              </a:rPr>
              <a:t>символів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кохання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вічної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відданості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Візерунки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ліліями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завжди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включають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крім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квіток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ще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бутони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листя. , </a:t>
            </a:r>
            <a:r>
              <a:rPr lang="ru-RU" dirty="0" err="1" smtClean="0">
                <a:latin typeface="Monotype Corsiva" pitchFamily="66" charset="0"/>
              </a:rPr>
              <a:t>Що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має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символізувати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триєдність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народження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постійного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розвитку</a:t>
            </a:r>
            <a:r>
              <a:rPr lang="ru-RU" dirty="0" smtClean="0">
                <a:latin typeface="Monotype Corsiva" pitchFamily="66" charset="0"/>
              </a:rPr>
              <a:t> та </a:t>
            </a:r>
            <a:r>
              <a:rPr lang="ru-RU" dirty="0" err="1" smtClean="0">
                <a:latin typeface="Monotype Corsiva" pitchFamily="66" charset="0"/>
              </a:rPr>
              <a:t>безперервності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людського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життя</a:t>
            </a:r>
            <a:r>
              <a:rPr lang="ru-RU" dirty="0" smtClean="0">
                <a:latin typeface="Monotype Corsiva" pitchFamily="66" charset="0"/>
              </a:rPr>
              <a:t>. На </a:t>
            </a:r>
            <a:r>
              <a:rPr lang="ru-RU" dirty="0" err="1" smtClean="0">
                <a:latin typeface="Monotype Corsiva" pitchFamily="66" charset="0"/>
              </a:rPr>
              <a:t>весільних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вишивках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візерунку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ліліями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можна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бачити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хрест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який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символізує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благословення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молодих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щасливий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шлюб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Краплі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роси</a:t>
            </a:r>
            <a:r>
              <a:rPr lang="ru-RU" dirty="0" smtClean="0">
                <a:latin typeface="Monotype Corsiva" pitchFamily="66" charset="0"/>
              </a:rPr>
              <a:t> над </a:t>
            </a:r>
            <a:r>
              <a:rPr lang="ru-RU" dirty="0" err="1" smtClean="0">
                <a:latin typeface="Monotype Corsiva" pitchFamily="66" charset="0"/>
              </a:rPr>
              <a:t>квіткою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лілії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символізують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запліднення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C:\Documents and Settings\Яна\Мои документы\Bluetooth Exchange Folder\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49080"/>
            <a:ext cx="490220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134</TotalTime>
  <Words>258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4</vt:lpstr>
      <vt:lpstr>Рослинна символіка української  вишиванки</vt:lpstr>
      <vt:lpstr>Слайд 2</vt:lpstr>
      <vt:lpstr>Листя або гілка дуба  Дуб за старовинною слов'янської міфології є священним   деревом язичницького бога-громовержця Перуна, тому він символізує чоловічу енергію, життєву силу, активний розвиток.</vt:lpstr>
      <vt:lpstr>          Гілка калини з кетягами ягід   Калина дуже шанована в Україні, її можна назвати символом українського народу. Назва цього невисокого стрункого деревця походить від стародавнього слов'янського слова «коло» - так наші предки називали Сонце. В давнину калина шанувалася як символ вогненної трійці - Сонця, Місяця і зірок. Основою орнаменту з калиною є яскраві червоні ягоди, що нагадують кров, яка символізує безсмертя українського роду.  Часто в українських орнаментах зустрічається поєднання елементів калини та дуба. Такий орнамент надає людині красу, здоров'я, силу, він застосовувався на вишиванках для молодих хлопців, символізуючи життєву енергію роду.   </vt:lpstr>
      <vt:lpstr>  Квітучі маки Мак вважається надійним оберегом, що захищає від негативних сил і пристріту сім'ю і домашнє господарство. Червоний колір його квіток означає пам'ять про загиблих у боях родичів. Орнамент з маками на вишиванці молодої дівчини може означати, що в її родині є загиблий воїн, пам'ять про якого вона обіцяє зберігати вічно.  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Рослинна символіка української  вишиванки</dc:title>
  <dc:creator>Яна</dc:creator>
  <cp:lastModifiedBy>Яна</cp:lastModifiedBy>
  <cp:revision>14</cp:revision>
  <dcterms:created xsi:type="dcterms:W3CDTF">2019-02-25T15:43:03Z</dcterms:created>
  <dcterms:modified xsi:type="dcterms:W3CDTF">2019-02-25T17:58:00Z</dcterms:modified>
</cp:coreProperties>
</file>